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49"/>
  </p:notesMasterIdLst>
  <p:sldIdLst>
    <p:sldId id="256" r:id="rId2"/>
    <p:sldId id="295" r:id="rId3"/>
    <p:sldId id="276" r:id="rId4"/>
    <p:sldId id="298" r:id="rId5"/>
    <p:sldId id="304" r:id="rId6"/>
    <p:sldId id="305" r:id="rId7"/>
    <p:sldId id="279" r:id="rId8"/>
    <p:sldId id="281" r:id="rId9"/>
    <p:sldId id="280" r:id="rId10"/>
    <p:sldId id="282" r:id="rId11"/>
    <p:sldId id="284" r:id="rId12"/>
    <p:sldId id="285" r:id="rId13"/>
    <p:sldId id="286" r:id="rId14"/>
    <p:sldId id="257" r:id="rId15"/>
    <p:sldId id="258" r:id="rId16"/>
    <p:sldId id="259" r:id="rId17"/>
    <p:sldId id="261" r:id="rId18"/>
    <p:sldId id="262" r:id="rId19"/>
    <p:sldId id="263" r:id="rId20"/>
    <p:sldId id="264" r:id="rId21"/>
    <p:sldId id="265" r:id="rId22"/>
    <p:sldId id="266" r:id="rId23"/>
    <p:sldId id="267" r:id="rId24"/>
    <p:sldId id="268" r:id="rId25"/>
    <p:sldId id="269" r:id="rId26"/>
    <p:sldId id="270" r:id="rId27"/>
    <p:sldId id="271" r:id="rId28"/>
    <p:sldId id="272" r:id="rId29"/>
    <p:sldId id="273" r:id="rId30"/>
    <p:sldId id="274" r:id="rId31"/>
    <p:sldId id="275" r:id="rId32"/>
    <p:sldId id="296" r:id="rId33"/>
    <p:sldId id="288" r:id="rId34"/>
    <p:sldId id="292" r:id="rId35"/>
    <p:sldId id="306" r:id="rId36"/>
    <p:sldId id="307" r:id="rId37"/>
    <p:sldId id="299" r:id="rId38"/>
    <p:sldId id="291" r:id="rId39"/>
    <p:sldId id="297" r:id="rId40"/>
    <p:sldId id="290" r:id="rId41"/>
    <p:sldId id="260" r:id="rId42"/>
    <p:sldId id="300" r:id="rId43"/>
    <p:sldId id="303" r:id="rId44"/>
    <p:sldId id="301" r:id="rId45"/>
    <p:sldId id="289" r:id="rId46"/>
    <p:sldId id="302" r:id="rId47"/>
    <p:sldId id="308" r:id="rId48"/>
  </p:sldIdLst>
  <p:sldSz cx="9144000" cy="5143500" type="screen16x9"/>
  <p:notesSz cx="6858000" cy="9144000"/>
  <p:embeddedFontLst>
    <p:embeddedFont>
      <p:font typeface="Nunito" panose="020B0604020202020204" charset="-93"/>
      <p:regular r:id="rId50"/>
      <p:bold r:id="rId51"/>
      <p:italic r:id="rId52"/>
      <p:boldItalic r:id="rId53"/>
    </p:embeddedFont>
    <p:embeddedFont>
      <p:font typeface="Calibri" panose="020F0502020204030204" pitchFamily="34" charset="0"/>
      <p:regular r:id="rId54"/>
      <p:bold r:id="rId55"/>
      <p:italic r:id="rId56"/>
      <p:boldItalic r:id="rId57"/>
    </p:embeddedFont>
    <p:embeddedFont>
      <p:font typeface="Hammersmith One" panose="020B0604020202020204" charset="0"/>
      <p:regular r:id="rId58"/>
    </p:embeddedFont>
    <p:embeddedFont>
      <p:font typeface="Cambria Math" panose="02040503050406030204" pitchFamily="18" charset="0"/>
      <p:regular r:id="rId59"/>
    </p:embeddedFont>
    <p:embeddedFont>
      <p:font typeface="Bauhaus 93" panose="04030905020B02020C02" pitchFamily="82" charset="0"/>
      <p:regular r:id="rId6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00"/>
    <a:srgbClr val="006400"/>
    <a:srgbClr val="339966"/>
    <a:srgbClr val="003300"/>
    <a:srgbClr val="3399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658" y="9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font" Target="fonts/font1.fntdata"/><Relationship Id="rId55" Type="http://schemas.openxmlformats.org/officeDocument/2006/relationships/font" Target="fonts/font6.fntdata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4.fntdata"/><Relationship Id="rId58" Type="http://schemas.openxmlformats.org/officeDocument/2006/relationships/font" Target="fonts/font9.fntdata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7.fntdata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0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5.fntdata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57" Type="http://schemas.openxmlformats.org/officeDocument/2006/relationships/font" Target="fonts/font8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3.fntdata"/><Relationship Id="rId60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58739116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pavisj/convolutions-and-backpropagations-46026a8f5d2c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jefkine.com/general/2016/09/05/backpropagation-in-convolutional-neural-networks/" TargetMode="Externa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the-bioinformatics-press/only-numpy-understanding-back-propagation-for-max-pooling-layer-in-multi-layer-cnn-with-example-f7be891ee4b4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8224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0128fca97e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0128fca97e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003394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0128fca97e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0128fca97e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88500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0128fca97e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0128fca97e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03455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10128fca97e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10128fca97e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\frac{df}{dx} = \underset{\Delta x\rightarrow 0 }{\lim} \left [ \frac{f(g(x+\Delta x))-f(g(x))}{\Delta x} \right ]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=\underset{\Delta x\rightarrow 0 }{\lim} \left [ \frac{f(g(x+\Delta x))-f(g(x))}{\Delta x} \cdot \frac{g(x+ \Delta x) - g(x))}{g(x+ \Delta x) - g(x))} \right ]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=\underset{\Delta x\rightarrow 0 }{\lim} \left [ \frac{f(g(x+\Delta x))-f(g(x))}{g(x+ \Delta x) - g(x))}\right ] \cdot g'(x)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=\underset{\Delta x\rightarrow 0 }{\lim} \left [ \frac{f(g(x+\Delta x))-f(g(x))}{g(x+ \Delta x) - g(x))} \cdot \frac{g(x+ \Delta x) - g(x))}{\Delta x} \right ]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=\underset{\Delta x\rightarrow 0 }{\lim} \left [ \frac{f(g(x+\Delta x))-f(g(x))}{g(x+ \Delta x) - g(x))}\right ] \cdot \underset{\Delta x\rightarrow 0 }{\lim} \left [ \frac{g(x+ \Delta x) - g(x))}{\Delta x} \right ]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26959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0128fca97e_0_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10128fca97e_0_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\frac{df}{dx} = \underset{\Delta x\rightarrow 0 }{\lim} \left [ \frac{f(g(x+\Delta x))-f(g(x))}{g(x+ \Delta x) - g(x))}\right ] \cdot g'(x)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\frac{df}{dx} = \underset{k \rightarrow 0 }{\lim} \left [ \frac{f(g(x) + k)-f(g(x))}{k}\right ] \cdot g'(x)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87192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efe3f01c66_0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efe3f01c66_0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 dirty="0">
                <a:solidFill>
                  <a:schemeClr val="hlink"/>
                </a:solidFill>
                <a:hlinkClick r:id="rId3"/>
              </a:rPr>
              <a:t>How does Backpropagation work in a CNN? | Medium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 dirty="0">
                <a:solidFill>
                  <a:schemeClr val="hlink"/>
                </a:solidFill>
                <a:hlinkClick r:id="rId4"/>
              </a:rPr>
              <a:t>Backpropagation In Convolutional Neural Networks | DeepGrid (jefkine.com)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411169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f5e578aa98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f5e578aa98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03649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f5e578aa98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f5e578aa98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986188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f5e578aa98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f5e578aa98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215017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f5e578aa98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f5e578aa98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44031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0128fca97e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0128fca97e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354142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f5e578aa98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f5e578aa98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70418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f5e578aa98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f5e578aa98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3383097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f5e578aa98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f5e578aa98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643661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f5e578aa98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f5e578aa98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277419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f5e578aa98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f5e578aa98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684918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f5e578aa98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f5e578aa98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 dirty="0">
                <a:solidFill>
                  <a:schemeClr val="hlink"/>
                </a:solidFill>
                <a:hlinkClick r:id="rId3"/>
              </a:rPr>
              <a:t>Only Numpy: Understanding Back Propagation for Max Pooling Layer in Multi Layer CNN with Example and Interactive Code. (With and Without Activation Layer) | by Jae Duk Seo | The Bioinformatics Press | Medium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7820725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f6c3910412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f6c3910412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183085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f6c3910412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f6c3910412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24485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f6c3910412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f6c3910412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59461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f6c3910412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f6c3910412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16919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0128fca97e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0128fca97e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972201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f6c3910412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f6c3910412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383658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f6c3910412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f6c3910412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019545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f6c3910412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f6c3910412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984465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f6c3910412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f6c3910412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6463364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0128fca97e_0_3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10128fca97e_0_3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821534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f6c3910412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f6c3910412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995970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f6c3910412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f6c3910412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854436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0128fca97e_0_3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10128fca97e_0_3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351397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0128fca97e_0_3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10128fca97e_0_3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9174237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0128fca97e_0_3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10128fca97e_0_3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98553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0128fca97e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0128fca97e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907202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0128fca97e_0_3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10128fca97e_0_3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47854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f6c3910412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f6c3910412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631483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0128fca97e_0_3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10128fca97e_0_3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057187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f6c3910412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f6c3910412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54058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0128fca97e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0128fca97e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90016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0128fca97e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0128fca97e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001033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0128fca97e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0128fca97e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640220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0128fca97e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0128fca97e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70661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0128fca97e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0128fca97e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02136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6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" name="Google Shape;34;p2"/>
          <p:cNvSpPr txBox="1">
            <a:spLocks noGrp="1"/>
          </p:cNvSpPr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endParaRPr/>
          </a:p>
        </p:txBody>
      </p:sp>
      <p:sp>
        <p:nvSpPr>
          <p:cNvPr id="35" name="Google Shape;35;p2"/>
          <p:cNvSpPr txBox="1">
            <a:spLocks noGrp="1"/>
          </p:cNvSpPr>
          <p:nvPr>
            <p:ph type="subTitle" idx="1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2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9" name="Google Shape;119;p11"/>
          <p:cNvSpPr txBox="1">
            <a:spLocks noGrp="1"/>
          </p:cNvSpPr>
          <p:nvPr>
            <p:ph type="title" hasCustomPrompt="1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>
            <a:spLocks noGrp="1"/>
          </p:cNvSpPr>
          <p:nvPr>
            <p:ph type="body" idx="1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1" name="Google Shape;121;p11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3"/>
        </a:solid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" name="Google Shape;39;p3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Google Shape;4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" name="Google Shape;47;p3"/>
          <p:cNvSpPr txBox="1">
            <a:spLocks noGrp="1"/>
          </p:cNvSpPr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3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chemeClr val="dk2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4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54" name="Google Shape;54;p4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solidFill>
          <a:schemeClr val="dk2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5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61" name="Google Shape;61;p5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2" name="Google Shape;62;p5"/>
          <p:cNvSpPr txBox="1">
            <a:spLocks noGrp="1"/>
          </p:cNvSpPr>
          <p:nvPr>
            <p:ph type="body" idx="2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3" name="Google Shape;63;p5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solidFill>
          <a:schemeClr val="dk2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6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69" name="Google Shape;69;p6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accent3"/>
        </a:solid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7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75" name="Google Shape;75;p7"/>
          <p:cNvSpPr txBox="1">
            <a:spLocks noGrp="1"/>
          </p:cNvSpPr>
          <p:nvPr>
            <p:ph type="body" idx="1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76" name="Google Shape;76;p7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1"/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3" name="Google Shape;93;p8"/>
          <p:cNvSpPr txBox="1">
            <a:spLocks noGrp="1"/>
          </p:cNvSpPr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94" name="Google Shape;94;p8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dk2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9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00" name="Google Shape;100;p9"/>
          <p:cNvSpPr txBox="1">
            <a:spLocks noGrp="1"/>
          </p:cNvSpPr>
          <p:nvPr>
            <p:ph type="subTitle" idx="1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1" name="Google Shape;101;p9"/>
          <p:cNvSpPr txBox="1">
            <a:spLocks noGrp="1"/>
          </p:cNvSpPr>
          <p:nvPr>
            <p:ph type="body" idx="2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02" name="Google Shape;102;p9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solidFill>
          <a:schemeClr val="accent1"/>
        </a:solid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10"/>
          <p:cNvSpPr txBox="1">
            <a:spLocks noGrp="1"/>
          </p:cNvSpPr>
          <p:nvPr>
            <p:ph type="body" idx="1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8" name="Google Shape;108;p10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hift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png"/><Relationship Id="rId5" Type="http://schemas.openxmlformats.org/officeDocument/2006/relationships/image" Target="../media/image30.png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png"/><Relationship Id="rId5" Type="http://schemas.openxmlformats.org/officeDocument/2006/relationships/image" Target="../media/image33.png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7.png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png"/><Relationship Id="rId5" Type="http://schemas.openxmlformats.org/officeDocument/2006/relationships/image" Target="../media/image39.png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2.png"/><Relationship Id="rId4" Type="http://schemas.openxmlformats.org/officeDocument/2006/relationships/image" Target="../media/image41.gi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5.png"/><Relationship Id="rId4" Type="http://schemas.openxmlformats.org/officeDocument/2006/relationships/image" Target="../media/image43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6.png"/><Relationship Id="rId4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1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3.png"/><Relationship Id="rId5" Type="http://schemas.openxmlformats.org/officeDocument/2006/relationships/image" Target="../media/image57.png"/><Relationship Id="rId4" Type="http://schemas.openxmlformats.org/officeDocument/2006/relationships/image" Target="../media/image61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pavisj/convolutions-and-backpropagations-46026a8f5d2c" TargetMode="External"/><Relationship Id="rId2" Type="http://schemas.openxmlformats.org/officeDocument/2006/relationships/hyperlink" Target="https://www.geeksforgeeks.org/introduction-convolution-neural-network/" TargetMode="Externa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medium.com/the-bioinformatics-press/only-numpy-understanding-back-propagation-for-max-pooling-layer-in-multi-layer-cnn-with-example-f7be891ee4b4" TargetMode="External"/><Relationship Id="rId4" Type="http://schemas.openxmlformats.org/officeDocument/2006/relationships/hyperlink" Target="https://www.jefkine.com/general/2016/09/05/backpropagation-in-convolutional-neural-networks/" TargetMode="Externa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3"/>
          <p:cNvSpPr txBox="1">
            <a:spLocks noGrp="1"/>
          </p:cNvSpPr>
          <p:nvPr>
            <p:ph type="ctrTitle"/>
          </p:nvPr>
        </p:nvSpPr>
        <p:spPr>
          <a:xfrm>
            <a:off x="1891350" y="943069"/>
            <a:ext cx="5361300" cy="144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4800" b="1" dirty="0" smtClean="0">
                <a:solidFill>
                  <a:schemeClr val="bg2"/>
                </a:solidFill>
                <a:latin typeface="+mj-lt"/>
              </a:rPr>
              <a:t>Backpropagation in CNNs </a:t>
            </a:r>
            <a:endParaRPr sz="4800" b="1" dirty="0">
              <a:solidFill>
                <a:schemeClr val="bg2"/>
              </a:solidFill>
              <a:latin typeface="+mj-lt"/>
            </a:endParaRPr>
          </a:p>
        </p:txBody>
      </p:sp>
      <p:sp>
        <p:nvSpPr>
          <p:cNvPr id="129" name="Google Shape;129;p13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 dirty="0"/>
          </a:p>
        </p:txBody>
      </p:sp>
      <p:sp>
        <p:nvSpPr>
          <p:cNvPr id="2" name="TextBox 1"/>
          <p:cNvSpPr txBox="1"/>
          <p:nvPr/>
        </p:nvSpPr>
        <p:spPr>
          <a:xfrm>
            <a:off x="1617518" y="3165764"/>
            <a:ext cx="59089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University of Information Technology (UIT)</a:t>
            </a:r>
          </a:p>
          <a:p>
            <a:pPr algn="ctr"/>
            <a:r>
              <a:rPr lang="en-US" b="1" dirty="0" err="1" smtClean="0"/>
              <a:t>Quan</a:t>
            </a:r>
            <a:r>
              <a:rPr lang="en-US" b="1" dirty="0" smtClean="0"/>
              <a:t> Hoang Ngoc, Dai Truong Le </a:t>
            </a:r>
            <a:r>
              <a:rPr lang="en-US" b="1" dirty="0" err="1" smtClean="0"/>
              <a:t>Trong</a:t>
            </a:r>
            <a:r>
              <a:rPr lang="en-US" b="1" dirty="0" smtClean="0"/>
              <a:t>, Hoang Long Nguyen </a:t>
            </a:r>
            <a:r>
              <a:rPr lang="en-US" b="1" dirty="0" err="1" smtClean="0"/>
              <a:t>Huu</a:t>
            </a:r>
            <a:r>
              <a:rPr lang="en-US" b="1" dirty="0" smtClean="0"/>
              <a:t> </a:t>
            </a:r>
            <a:endParaRPr 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/>
          <p:nvPr/>
        </p:nvSpPr>
        <p:spPr>
          <a:xfrm>
            <a:off x="379150" y="372000"/>
            <a:ext cx="3061800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0" lvl="0" algn="l" rtl="0">
              <a:spcBef>
                <a:spcPts val="0"/>
              </a:spcBef>
              <a:spcAft>
                <a:spcPts val="0"/>
              </a:spcAft>
              <a:buSzPts val="1600"/>
            </a:pPr>
            <a:r>
              <a:rPr lang="en" sz="2800" b="1" dirty="0" smtClean="0">
                <a:latin typeface="Calibri"/>
                <a:ea typeface="Calibri"/>
                <a:cs typeface="Calibri"/>
                <a:sym typeface="Calibri"/>
              </a:rPr>
              <a:t>Solving </a:t>
            </a:r>
            <a:endParaRPr sz="28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1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2718955" y="433768"/>
            <a:ext cx="37060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CNN architecture </a:t>
            </a:r>
            <a:endParaRPr lang="en-US" sz="2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720"/>
          <a:stretch/>
        </p:blipFill>
        <p:spPr>
          <a:xfrm>
            <a:off x="1309255" y="864868"/>
            <a:ext cx="6824354" cy="386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775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/>
          <p:nvPr/>
        </p:nvSpPr>
        <p:spPr>
          <a:xfrm>
            <a:off x="138144" y="279652"/>
            <a:ext cx="3795901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0" lvl="0" algn="l" rtl="0">
              <a:spcBef>
                <a:spcPts val="0"/>
              </a:spcBef>
              <a:spcAft>
                <a:spcPts val="0"/>
              </a:spcAft>
              <a:buSzPts val="1600"/>
            </a:pPr>
            <a:r>
              <a:rPr lang="en" sz="2400" b="1" dirty="0" smtClean="0">
                <a:latin typeface="Calibri"/>
                <a:ea typeface="Calibri"/>
                <a:cs typeface="Calibri"/>
                <a:sym typeface="Calibri"/>
              </a:rPr>
              <a:t>Backpropagation Overview </a:t>
            </a:r>
            <a:endParaRPr sz="24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1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2718955" y="731494"/>
            <a:ext cx="37060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Computation Graph </a:t>
            </a:r>
            <a:endParaRPr lang="en-US" sz="2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417" y="1127136"/>
            <a:ext cx="8278908" cy="3198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638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/>
          <p:nvPr/>
        </p:nvSpPr>
        <p:spPr>
          <a:xfrm>
            <a:off x="145233" y="341450"/>
            <a:ext cx="4022729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0" lvl="0" algn="l" rtl="0">
              <a:spcBef>
                <a:spcPts val="0"/>
              </a:spcBef>
              <a:spcAft>
                <a:spcPts val="0"/>
              </a:spcAft>
              <a:buSzPts val="1600"/>
            </a:pPr>
            <a:r>
              <a:rPr lang="en" sz="2400" b="1" dirty="0" smtClean="0">
                <a:latin typeface="Calibri"/>
                <a:ea typeface="Calibri"/>
                <a:cs typeface="Calibri"/>
                <a:sym typeface="Calibri"/>
              </a:rPr>
              <a:t>Backpropagation Overview </a:t>
            </a:r>
            <a:endParaRPr sz="24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1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2718955" y="893815"/>
            <a:ext cx="3706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Computation </a:t>
            </a:r>
            <a:r>
              <a:rPr lang="en-US" sz="1800" dirty="0" smtClean="0"/>
              <a:t>Graph in each layer </a:t>
            </a:r>
            <a:endParaRPr lang="en-US" sz="1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5859" y="1383650"/>
            <a:ext cx="5372281" cy="3280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68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/>
          <p:nvPr/>
        </p:nvSpPr>
        <p:spPr>
          <a:xfrm>
            <a:off x="154012" y="226523"/>
            <a:ext cx="3781724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0" lvl="0" algn="l" rtl="0">
              <a:spcBef>
                <a:spcPts val="0"/>
              </a:spcBef>
              <a:spcAft>
                <a:spcPts val="0"/>
              </a:spcAft>
              <a:buSzPts val="1600"/>
            </a:pPr>
            <a:r>
              <a:rPr lang="en" sz="2300" b="1" dirty="0" smtClean="0">
                <a:latin typeface="Calibri"/>
                <a:ea typeface="Calibri"/>
                <a:cs typeface="Calibri"/>
                <a:sym typeface="Calibri"/>
              </a:rPr>
              <a:t>Backpropagation Overview </a:t>
            </a:r>
            <a:endParaRPr sz="23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1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2641948" y="618146"/>
            <a:ext cx="3706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/>
              <a:t>Backpropagation Algorithm </a:t>
            </a:r>
            <a:endParaRPr lang="en-US" sz="1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942836"/>
            <a:ext cx="6356194" cy="3928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196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/>
          <p:nvPr/>
        </p:nvSpPr>
        <p:spPr>
          <a:xfrm>
            <a:off x="379150" y="372000"/>
            <a:ext cx="30618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0" lvl="0" algn="l" rtl="0">
              <a:spcBef>
                <a:spcPts val="0"/>
              </a:spcBef>
              <a:spcAft>
                <a:spcPts val="0"/>
              </a:spcAft>
              <a:buSzPts val="1600"/>
            </a:pPr>
            <a:r>
              <a:rPr lang="en" sz="2000" b="1" dirty="0" smtClean="0"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1. Chain </a:t>
            </a:r>
            <a:r>
              <a:rPr lang="en" sz="2000" b="1" dirty="0"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rule</a:t>
            </a:r>
            <a:endParaRPr sz="2000" b="1" dirty="0"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pic>
        <p:nvPicPr>
          <p:cNvPr id="135" name="Google Shape;135;p14" descr="{&quot;code&quot;:&quot;\\begin{lalign*}\n&amp;{\\text{Suppose that}\\;y=f\\left(t\\right)\\,\\text{is}\\,\\text{differentiable}\\;\\text{functions}\\;\\text{of}\\;t,\\,t=g\\left(x\\right)\\,\\,\\,is\\,\\text{differentiable}\\;\\text{functions}\\;\\text{of}\\;x\\,}\\\\\n&amp;{\\text{Then}\\;y\\,=\\,f\\left(g\\left(x\\right)\\right)\\,\\,\\text{is}\\,\\text{differentiable}\\;\\text{functions}\\;\\text{of}\\;t}\t\n\\end{lalign*}&quot;,&quot;id&quot;:&quot;2&quot;,&quot;backgroundColorModified&quot;:true,&quot;aid&quot;:null,&quot;type&quot;:&quot;lalign*&quot;,&quot;backgroundColor&quot;:&quot;#ffffff&quot;,&quot;font&quot;:{&quot;family&quot;:&quot;Arial&quot;,&quot;size&quot;:18,&quot;color&quot;:&quot;#000000&quot;},&quot;ts&quot;:1632880479857,&quot;cs&quot;:&quot;FOXSwDEo+EqVQ7bkeWa/7w==&quot;,&quot;size&quot;:{&quot;width&quot;:1115,&quot;height&quot;:65}}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3151" y="1294824"/>
            <a:ext cx="8344024" cy="486425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pic>
        <p:nvPicPr>
          <p:cNvPr id="137" name="Google Shape;13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94262" y="2160300"/>
            <a:ext cx="3061800" cy="6017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5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143" name="Google Shape;143;p15"/>
          <p:cNvSpPr txBox="1"/>
          <p:nvPr/>
        </p:nvSpPr>
        <p:spPr>
          <a:xfrm>
            <a:off x="272700" y="300450"/>
            <a:ext cx="42993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60" b="1" dirty="0"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en" sz="1960" b="1" dirty="0" smtClean="0">
                <a:latin typeface="Calibri"/>
                <a:ea typeface="Calibri"/>
                <a:cs typeface="Calibri"/>
                <a:sym typeface="Calibri"/>
              </a:rPr>
              <a:t>. Chain </a:t>
            </a:r>
            <a:r>
              <a:rPr lang="en" sz="1960" b="1" dirty="0">
                <a:latin typeface="Calibri"/>
                <a:ea typeface="Calibri"/>
                <a:cs typeface="Calibri"/>
                <a:sym typeface="Calibri"/>
              </a:rPr>
              <a:t>Rule</a:t>
            </a:r>
            <a:endParaRPr sz="1960" b="1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4" name="Google Shape;14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1450" y="1172369"/>
            <a:ext cx="3397050" cy="535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81200" y="1836463"/>
            <a:ext cx="4690416" cy="49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81200" y="4008400"/>
            <a:ext cx="3776256" cy="53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81200" y="2462950"/>
            <a:ext cx="5044786" cy="535275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5"/>
          <p:cNvSpPr/>
          <p:nvPr/>
        </p:nvSpPr>
        <p:spPr>
          <a:xfrm>
            <a:off x="5515550" y="258275"/>
            <a:ext cx="3333300" cy="687600"/>
          </a:xfrm>
          <a:prstGeom prst="wedgeRoundRectCallout">
            <a:avLst>
              <a:gd name="adj1" fmla="val 32021"/>
              <a:gd name="adj2" fmla="val 81225"/>
              <a:gd name="adj3" fmla="val 0"/>
            </a:avLst>
          </a:prstGeom>
          <a:noFill/>
          <a:ln w="9525" cap="flat" cmpd="sng">
            <a:solidFill>
              <a:srgbClr val="E0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E06666"/>
              </a:solidFill>
            </a:endParaRPr>
          </a:p>
        </p:txBody>
      </p:sp>
      <p:pic>
        <p:nvPicPr>
          <p:cNvPr id="149" name="Google Shape;149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81200" y="3224725"/>
            <a:ext cx="5660717" cy="53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816101" y="300450"/>
            <a:ext cx="2506444" cy="49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1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693588" y="355775"/>
            <a:ext cx="2977222" cy="49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6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pic>
        <p:nvPicPr>
          <p:cNvPr id="158" name="Google Shape;15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5549" y="1523335"/>
            <a:ext cx="2476275" cy="276575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16"/>
          <p:cNvSpPr txBox="1"/>
          <p:nvPr/>
        </p:nvSpPr>
        <p:spPr>
          <a:xfrm>
            <a:off x="923100" y="1409863"/>
            <a:ext cx="50409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Times New Roman"/>
                <a:ea typeface="Times New Roman"/>
                <a:cs typeface="Times New Roman"/>
                <a:sym typeface="Times New Roman"/>
              </a:rPr>
              <a:t>Let 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60" name="Google Shape;160;p16"/>
          <p:cNvPicPr preferRelativeResize="0"/>
          <p:nvPr/>
        </p:nvPicPr>
        <p:blipFill rotWithShape="1">
          <a:blip r:embed="rId4">
            <a:alphaModFix/>
          </a:blip>
          <a:srcRect b="55567"/>
          <a:stretch/>
        </p:blipFill>
        <p:spPr>
          <a:xfrm>
            <a:off x="923100" y="1972825"/>
            <a:ext cx="2508045" cy="26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16"/>
          <p:cNvPicPr preferRelativeResize="0"/>
          <p:nvPr/>
        </p:nvPicPr>
        <p:blipFill rotWithShape="1">
          <a:blip r:embed="rId4">
            <a:alphaModFix/>
          </a:blip>
          <a:srcRect t="44391"/>
          <a:stretch/>
        </p:blipFill>
        <p:spPr>
          <a:xfrm>
            <a:off x="1165224" y="2260167"/>
            <a:ext cx="2508045" cy="3351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23100" y="756549"/>
            <a:ext cx="4299300" cy="5829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23100" y="3023250"/>
            <a:ext cx="4063841" cy="58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23100" y="3819975"/>
            <a:ext cx="2166186" cy="582950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16"/>
          <p:cNvSpPr/>
          <p:nvPr/>
        </p:nvSpPr>
        <p:spPr>
          <a:xfrm>
            <a:off x="5515550" y="258275"/>
            <a:ext cx="3333300" cy="687600"/>
          </a:xfrm>
          <a:prstGeom prst="wedgeRoundRectCallout">
            <a:avLst>
              <a:gd name="adj1" fmla="val 32021"/>
              <a:gd name="adj2" fmla="val 81225"/>
              <a:gd name="adj3" fmla="val 0"/>
            </a:avLst>
          </a:prstGeom>
          <a:noFill/>
          <a:ln w="9525" cap="flat" cmpd="sng">
            <a:solidFill>
              <a:srgbClr val="E0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E06666"/>
              </a:solidFill>
            </a:endParaRPr>
          </a:p>
        </p:txBody>
      </p:sp>
      <p:pic>
        <p:nvPicPr>
          <p:cNvPr id="166" name="Google Shape;166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693588" y="355775"/>
            <a:ext cx="2977222" cy="492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16"/>
          <p:cNvSpPr/>
          <p:nvPr/>
        </p:nvSpPr>
        <p:spPr>
          <a:xfrm>
            <a:off x="923100" y="2012500"/>
            <a:ext cx="119400" cy="119400"/>
          </a:xfrm>
          <a:prstGeom prst="ellipse">
            <a:avLst/>
          </a:prstGeom>
          <a:solidFill>
            <a:srgbClr val="EA9999"/>
          </a:solidFill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16"/>
          <p:cNvSpPr/>
          <p:nvPr/>
        </p:nvSpPr>
        <p:spPr>
          <a:xfrm>
            <a:off x="923100" y="2400238"/>
            <a:ext cx="119400" cy="119400"/>
          </a:xfrm>
          <a:prstGeom prst="ellipse">
            <a:avLst/>
          </a:prstGeom>
          <a:solidFill>
            <a:srgbClr val="EA9999"/>
          </a:solidFill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34;p14"/>
          <p:cNvSpPr txBox="1"/>
          <p:nvPr/>
        </p:nvSpPr>
        <p:spPr>
          <a:xfrm>
            <a:off x="272825" y="296568"/>
            <a:ext cx="30618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0" lvl="0" algn="l" rtl="0">
              <a:spcBef>
                <a:spcPts val="0"/>
              </a:spcBef>
              <a:spcAft>
                <a:spcPts val="0"/>
              </a:spcAft>
              <a:buSzPts val="1600"/>
            </a:pPr>
            <a:r>
              <a:rPr lang="en" sz="2000" b="1" dirty="0" smtClean="0"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1. Chain </a:t>
            </a:r>
            <a:r>
              <a:rPr lang="en" sz="2000" b="1" dirty="0"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rule</a:t>
            </a:r>
            <a:endParaRPr sz="2000" b="1" dirty="0"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8"/>
          <p:cNvSpPr txBox="1"/>
          <p:nvPr/>
        </p:nvSpPr>
        <p:spPr>
          <a:xfrm>
            <a:off x="343375" y="300450"/>
            <a:ext cx="42993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latin typeface="Calibri"/>
                <a:ea typeface="Calibri"/>
                <a:cs typeface="Calibri"/>
                <a:sym typeface="Calibri"/>
              </a:rPr>
              <a:t>2. Convolution backpropagation</a:t>
            </a:r>
            <a:endParaRPr sz="2000" b="1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5" name="Google Shape;18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575" y="700638"/>
            <a:ext cx="4196525" cy="419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17050" y="765850"/>
            <a:ext cx="3488824" cy="3628376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18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9"/>
          <p:cNvSpPr txBox="1"/>
          <p:nvPr/>
        </p:nvSpPr>
        <p:spPr>
          <a:xfrm>
            <a:off x="343375" y="300450"/>
            <a:ext cx="42993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latin typeface="Calibri"/>
                <a:ea typeface="Calibri"/>
                <a:cs typeface="Calibri"/>
                <a:sym typeface="Calibri"/>
              </a:rPr>
              <a:t>2. Convolution backpropagation - Find</a:t>
            </a:r>
            <a:endParaRPr sz="1800" b="1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3" name="Google Shape;193;p19" descr="{&quot;backgroundColorModified&quot;:true,&quot;code&quot;:&quot;$$\\frac{\\partial L}{\\partial F}$$&quot;,&quot;aid&quot;:null,&quot;backgroundColor&quot;:&quot;#ffffff&quot;,&quot;font&quot;:{&quot;family&quot;:&quot;Arial&quot;,&quot;color&quot;:&quot;#000000&quot;,&quot;size&quot;:14.5},&quot;type&quot;:&quot;$$&quot;,&quot;id&quot;:&quot;9&quot;,&quot;ts&quot;:1633420765148,&quot;cs&quot;:&quot;DiitUg2XdXSCSnzNmw575A==&quot;,&quot;size&quot;:{&quot;width&quot;:34.666666666666664,&quot;height&quot;:47.666666666666664}}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69562" y="300450"/>
            <a:ext cx="330200" cy="45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6900" y="1605301"/>
            <a:ext cx="2995474" cy="1607575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19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pic>
        <p:nvPicPr>
          <p:cNvPr id="196" name="Google Shape;196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17150" y="756776"/>
            <a:ext cx="3474575" cy="3629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0"/>
          <p:cNvSpPr txBox="1"/>
          <p:nvPr/>
        </p:nvSpPr>
        <p:spPr>
          <a:xfrm>
            <a:off x="343375" y="300450"/>
            <a:ext cx="42993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latin typeface="Calibri"/>
                <a:ea typeface="Calibri"/>
                <a:cs typeface="Calibri"/>
                <a:sym typeface="Calibri"/>
              </a:rPr>
              <a:t>2. Convolution backpropagation - Find</a:t>
            </a:r>
            <a:endParaRPr sz="1800" b="1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2" name="Google Shape;202;p20" descr="{&quot;backgroundColorModified&quot;:true,&quot;code&quot;:&quot;$$\\frac{\\partial L}{\\partial F}$$&quot;,&quot;aid&quot;:null,&quot;backgroundColor&quot;:&quot;#ffffff&quot;,&quot;font&quot;:{&quot;family&quot;:&quot;Arial&quot;,&quot;color&quot;:&quot;#000000&quot;,&quot;size&quot;:14.5},&quot;type&quot;:&quot;$$&quot;,&quot;id&quot;:&quot;9&quot;,&quot;ts&quot;:1633420765148,&quot;cs&quot;:&quot;DiitUg2XdXSCSnzNmw575A==&quot;,&quot;size&quot;:{&quot;width&quot;:34.666666666666664,&quot;height&quot;:47.666666666666664}}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49412" y="300450"/>
            <a:ext cx="330200" cy="45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1100" y="2113113"/>
            <a:ext cx="4715701" cy="2748575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20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pic>
        <p:nvPicPr>
          <p:cNvPr id="205" name="Google Shape;205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17150" y="756776"/>
            <a:ext cx="3474575" cy="362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5479" y="696157"/>
            <a:ext cx="2995474" cy="160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/>
          </a:p>
        </p:txBody>
      </p:sp>
      <p:grpSp>
        <p:nvGrpSpPr>
          <p:cNvPr id="17" name="Group 16"/>
          <p:cNvGrpSpPr/>
          <p:nvPr/>
        </p:nvGrpSpPr>
        <p:grpSpPr>
          <a:xfrm>
            <a:off x="187895" y="1121929"/>
            <a:ext cx="2847743" cy="2899642"/>
            <a:chOff x="606995" y="1121192"/>
            <a:chExt cx="2847743" cy="2899642"/>
          </a:xfrm>
        </p:grpSpPr>
        <p:sp>
          <p:nvSpPr>
            <p:cNvPr id="14" name="Arc 13"/>
            <p:cNvSpPr/>
            <p:nvPr/>
          </p:nvSpPr>
          <p:spPr>
            <a:xfrm>
              <a:off x="606995" y="1147878"/>
              <a:ext cx="2847743" cy="2847743"/>
            </a:xfrm>
            <a:prstGeom prst="arc">
              <a:avLst>
                <a:gd name="adj1" fmla="val 16200000"/>
                <a:gd name="adj2" fmla="val 5446452"/>
              </a:avLst>
            </a:prstGeom>
            <a:ln>
              <a:solidFill>
                <a:srgbClr val="003300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2038412" y="1121192"/>
              <a:ext cx="53371" cy="53371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1978753" y="3967463"/>
              <a:ext cx="53371" cy="53371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4" name="Group 103"/>
          <p:cNvGrpSpPr/>
          <p:nvPr/>
        </p:nvGrpSpPr>
        <p:grpSpPr>
          <a:xfrm>
            <a:off x="2551177" y="3490787"/>
            <a:ext cx="943061" cy="384056"/>
            <a:chOff x="2551177" y="3490787"/>
            <a:chExt cx="943061" cy="384056"/>
          </a:xfrm>
        </p:grpSpPr>
        <p:cxnSp>
          <p:nvCxnSpPr>
            <p:cNvPr id="53" name="Straight Connector 52"/>
            <p:cNvCxnSpPr/>
            <p:nvPr/>
          </p:nvCxnSpPr>
          <p:spPr>
            <a:xfrm>
              <a:off x="2561633" y="3531989"/>
              <a:ext cx="932605" cy="342854"/>
            </a:xfrm>
            <a:prstGeom prst="line">
              <a:avLst/>
            </a:prstGeom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/>
            <p:cNvSpPr/>
            <p:nvPr/>
          </p:nvSpPr>
          <p:spPr>
            <a:xfrm>
              <a:off x="2551177" y="3490787"/>
              <a:ext cx="146050" cy="146050"/>
            </a:xfrm>
            <a:prstGeom prst="ellipse">
              <a:avLst/>
            </a:prstGeom>
            <a:solidFill>
              <a:srgbClr val="006400"/>
            </a:solidFill>
            <a:ln w="28575">
              <a:solidFill>
                <a:srgbClr val="00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8" name="Group 97"/>
          <p:cNvGrpSpPr/>
          <p:nvPr/>
        </p:nvGrpSpPr>
        <p:grpSpPr>
          <a:xfrm>
            <a:off x="2152970" y="797883"/>
            <a:ext cx="699293" cy="564201"/>
            <a:chOff x="2152970" y="797883"/>
            <a:chExt cx="699293" cy="564201"/>
          </a:xfrm>
        </p:grpSpPr>
        <p:sp>
          <p:nvSpPr>
            <p:cNvPr id="18" name="Oval 17"/>
            <p:cNvSpPr/>
            <p:nvPr/>
          </p:nvSpPr>
          <p:spPr>
            <a:xfrm>
              <a:off x="2152970" y="1216034"/>
              <a:ext cx="146050" cy="146050"/>
            </a:xfrm>
            <a:prstGeom prst="ellipse">
              <a:avLst/>
            </a:prstGeom>
            <a:solidFill>
              <a:srgbClr val="006400"/>
            </a:solidFill>
            <a:ln w="28575">
              <a:solidFill>
                <a:srgbClr val="00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8" name="Straight Connector 37"/>
            <p:cNvCxnSpPr>
              <a:stCxn id="18" idx="7"/>
              <a:endCxn id="26" idx="3"/>
            </p:cNvCxnSpPr>
            <p:nvPr/>
          </p:nvCxnSpPr>
          <p:spPr>
            <a:xfrm flipV="1">
              <a:off x="2277631" y="797883"/>
              <a:ext cx="574632" cy="439540"/>
            </a:xfrm>
            <a:prstGeom prst="line">
              <a:avLst/>
            </a:prstGeom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0" name="Group 99"/>
          <p:cNvGrpSpPr/>
          <p:nvPr/>
        </p:nvGrpSpPr>
        <p:grpSpPr>
          <a:xfrm>
            <a:off x="2561633" y="1272127"/>
            <a:ext cx="827632" cy="380585"/>
            <a:chOff x="2561633" y="1272127"/>
            <a:chExt cx="827632" cy="380585"/>
          </a:xfrm>
        </p:grpSpPr>
        <p:sp>
          <p:nvSpPr>
            <p:cNvPr id="19" name="Oval 18"/>
            <p:cNvSpPr/>
            <p:nvPr/>
          </p:nvSpPr>
          <p:spPr>
            <a:xfrm>
              <a:off x="2561633" y="1506662"/>
              <a:ext cx="146050" cy="146050"/>
            </a:xfrm>
            <a:prstGeom prst="ellipse">
              <a:avLst/>
            </a:prstGeom>
            <a:solidFill>
              <a:srgbClr val="006400"/>
            </a:solidFill>
            <a:ln w="28575">
              <a:solidFill>
                <a:srgbClr val="00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1" name="Straight Connector 40"/>
            <p:cNvCxnSpPr>
              <a:stCxn id="19" idx="7"/>
              <a:endCxn id="28" idx="2"/>
            </p:cNvCxnSpPr>
            <p:nvPr/>
          </p:nvCxnSpPr>
          <p:spPr>
            <a:xfrm flipV="1">
              <a:off x="2686294" y="1272127"/>
              <a:ext cx="702971" cy="255924"/>
            </a:xfrm>
            <a:prstGeom prst="line">
              <a:avLst/>
            </a:prstGeom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1" name="Group 100"/>
          <p:cNvGrpSpPr/>
          <p:nvPr/>
        </p:nvGrpSpPr>
        <p:grpSpPr>
          <a:xfrm>
            <a:off x="2864170" y="1895285"/>
            <a:ext cx="899109" cy="185685"/>
            <a:chOff x="2864170" y="1895285"/>
            <a:chExt cx="899109" cy="185685"/>
          </a:xfrm>
        </p:grpSpPr>
        <p:sp>
          <p:nvSpPr>
            <p:cNvPr id="22" name="Oval 21"/>
            <p:cNvSpPr/>
            <p:nvPr/>
          </p:nvSpPr>
          <p:spPr>
            <a:xfrm>
              <a:off x="2864170" y="1934920"/>
              <a:ext cx="146050" cy="146050"/>
            </a:xfrm>
            <a:prstGeom prst="ellipse">
              <a:avLst/>
            </a:prstGeom>
            <a:solidFill>
              <a:srgbClr val="006400"/>
            </a:solidFill>
            <a:ln w="28575">
              <a:solidFill>
                <a:srgbClr val="00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" name="Straight Connector 43"/>
            <p:cNvCxnSpPr>
              <a:stCxn id="22" idx="6"/>
              <a:endCxn id="29" idx="2"/>
            </p:cNvCxnSpPr>
            <p:nvPr/>
          </p:nvCxnSpPr>
          <p:spPr>
            <a:xfrm flipV="1">
              <a:off x="3010220" y="1895285"/>
              <a:ext cx="753059" cy="112660"/>
            </a:xfrm>
            <a:prstGeom prst="line">
              <a:avLst/>
            </a:prstGeom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2" name="Group 101"/>
          <p:cNvGrpSpPr/>
          <p:nvPr/>
        </p:nvGrpSpPr>
        <p:grpSpPr>
          <a:xfrm>
            <a:off x="2974638" y="2498725"/>
            <a:ext cx="893150" cy="146050"/>
            <a:chOff x="2974638" y="2498725"/>
            <a:chExt cx="893150" cy="146050"/>
          </a:xfrm>
        </p:grpSpPr>
        <p:sp>
          <p:nvSpPr>
            <p:cNvPr id="24" name="Oval 23"/>
            <p:cNvSpPr/>
            <p:nvPr/>
          </p:nvSpPr>
          <p:spPr>
            <a:xfrm>
              <a:off x="2974638" y="2498725"/>
              <a:ext cx="146050" cy="146050"/>
            </a:xfrm>
            <a:prstGeom prst="ellipse">
              <a:avLst/>
            </a:prstGeom>
            <a:solidFill>
              <a:srgbClr val="006400"/>
            </a:solidFill>
            <a:ln w="28575">
              <a:solidFill>
                <a:srgbClr val="00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7" name="Straight Connector 46"/>
            <p:cNvCxnSpPr>
              <a:stCxn id="24" idx="6"/>
              <a:endCxn id="31" idx="2"/>
            </p:cNvCxnSpPr>
            <p:nvPr/>
          </p:nvCxnSpPr>
          <p:spPr>
            <a:xfrm>
              <a:off x="3120688" y="2571750"/>
              <a:ext cx="747100" cy="1"/>
            </a:xfrm>
            <a:prstGeom prst="line">
              <a:avLst/>
            </a:prstGeom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3" name="Group 102"/>
          <p:cNvGrpSpPr/>
          <p:nvPr/>
        </p:nvGrpSpPr>
        <p:grpSpPr>
          <a:xfrm>
            <a:off x="2859088" y="2996043"/>
            <a:ext cx="886791" cy="207639"/>
            <a:chOff x="2859088" y="2996043"/>
            <a:chExt cx="886791" cy="207639"/>
          </a:xfrm>
        </p:grpSpPr>
        <p:sp>
          <p:nvSpPr>
            <p:cNvPr id="23" name="Oval 22"/>
            <p:cNvSpPr/>
            <p:nvPr/>
          </p:nvSpPr>
          <p:spPr>
            <a:xfrm>
              <a:off x="2859088" y="2996043"/>
              <a:ext cx="146050" cy="146050"/>
            </a:xfrm>
            <a:prstGeom prst="ellipse">
              <a:avLst/>
            </a:prstGeom>
            <a:solidFill>
              <a:srgbClr val="006400"/>
            </a:solidFill>
            <a:ln w="28575">
              <a:solidFill>
                <a:srgbClr val="00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0" name="Straight Connector 49"/>
            <p:cNvCxnSpPr>
              <a:stCxn id="23" idx="6"/>
              <a:endCxn id="27" idx="2"/>
            </p:cNvCxnSpPr>
            <p:nvPr/>
          </p:nvCxnSpPr>
          <p:spPr>
            <a:xfrm>
              <a:off x="3005138" y="3069068"/>
              <a:ext cx="740741" cy="134614"/>
            </a:xfrm>
            <a:prstGeom prst="line">
              <a:avLst/>
            </a:prstGeom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5" name="Group 104"/>
          <p:cNvGrpSpPr/>
          <p:nvPr/>
        </p:nvGrpSpPr>
        <p:grpSpPr>
          <a:xfrm>
            <a:off x="2152970" y="3770037"/>
            <a:ext cx="769441" cy="530983"/>
            <a:chOff x="2152970" y="3770037"/>
            <a:chExt cx="769441" cy="530983"/>
          </a:xfrm>
        </p:grpSpPr>
        <p:sp>
          <p:nvSpPr>
            <p:cNvPr id="20" name="Oval 19"/>
            <p:cNvSpPr/>
            <p:nvPr/>
          </p:nvSpPr>
          <p:spPr>
            <a:xfrm>
              <a:off x="2152970" y="3770037"/>
              <a:ext cx="146050" cy="146050"/>
            </a:xfrm>
            <a:prstGeom prst="ellipse">
              <a:avLst/>
            </a:prstGeom>
            <a:solidFill>
              <a:srgbClr val="006400"/>
            </a:solidFill>
            <a:ln w="28575">
              <a:solidFill>
                <a:srgbClr val="00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4" name="Straight Connector 53"/>
            <p:cNvCxnSpPr>
              <a:stCxn id="20" idx="5"/>
              <a:endCxn id="30" idx="1"/>
            </p:cNvCxnSpPr>
            <p:nvPr/>
          </p:nvCxnSpPr>
          <p:spPr>
            <a:xfrm>
              <a:off x="2277631" y="3894698"/>
              <a:ext cx="644780" cy="406322"/>
            </a:xfrm>
            <a:prstGeom prst="line">
              <a:avLst/>
            </a:prstGeom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Group 90"/>
          <p:cNvGrpSpPr/>
          <p:nvPr/>
        </p:nvGrpSpPr>
        <p:grpSpPr>
          <a:xfrm>
            <a:off x="3361750" y="1034655"/>
            <a:ext cx="2805612" cy="524622"/>
            <a:chOff x="3361750" y="1034655"/>
            <a:chExt cx="2805612" cy="524622"/>
          </a:xfrm>
        </p:grpSpPr>
        <p:sp>
          <p:nvSpPr>
            <p:cNvPr id="66" name="Rounded Rectangle 65"/>
            <p:cNvSpPr/>
            <p:nvPr/>
          </p:nvSpPr>
          <p:spPr>
            <a:xfrm>
              <a:off x="3605463" y="1034655"/>
              <a:ext cx="2561899" cy="524622"/>
            </a:xfrm>
            <a:prstGeom prst="roundRect">
              <a:avLst>
                <a:gd name="adj" fmla="val 50000"/>
              </a:avLst>
            </a:prstGeom>
            <a:solidFill>
              <a:srgbClr val="006400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sz="22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CNN Architecture </a:t>
              </a:r>
            </a:p>
          </p:txBody>
        </p:sp>
        <p:sp>
          <p:nvSpPr>
            <p:cNvPr id="28" name="Oval 27"/>
            <p:cNvSpPr/>
            <p:nvPr/>
          </p:nvSpPr>
          <p:spPr>
            <a:xfrm>
              <a:off x="3389265" y="1055929"/>
              <a:ext cx="432395" cy="432395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2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3361750" y="1058957"/>
              <a:ext cx="48742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tx1"/>
                  </a:solidFill>
                  <a:latin typeface="Bauhaus 93" panose="04030905020B02020C02" pitchFamily="82" charset="0"/>
                  <a:cs typeface="Calibri" panose="020F0502020204030204" pitchFamily="34" charset="0"/>
                </a:rPr>
                <a:t>02</a:t>
              </a:r>
              <a:endParaRPr lang="en-US" sz="2000" dirty="0">
                <a:solidFill>
                  <a:schemeClr val="tx1"/>
                </a:solidFill>
                <a:latin typeface="Bauhaus 93" panose="04030905020B02020C02" pitchFamily="82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93" name="Group 92"/>
          <p:cNvGrpSpPr/>
          <p:nvPr/>
        </p:nvGrpSpPr>
        <p:grpSpPr>
          <a:xfrm>
            <a:off x="3745879" y="1650777"/>
            <a:ext cx="3774883" cy="524622"/>
            <a:chOff x="3745879" y="1650777"/>
            <a:chExt cx="3774883" cy="524622"/>
          </a:xfrm>
        </p:grpSpPr>
        <p:sp>
          <p:nvSpPr>
            <p:cNvPr id="67" name="Rounded Rectangle 66"/>
            <p:cNvSpPr/>
            <p:nvPr/>
          </p:nvSpPr>
          <p:spPr>
            <a:xfrm>
              <a:off x="3979475" y="1650777"/>
              <a:ext cx="3541287" cy="524622"/>
            </a:xfrm>
            <a:prstGeom prst="roundRect">
              <a:avLst>
                <a:gd name="adj" fmla="val 50000"/>
              </a:avLst>
            </a:prstGeom>
            <a:solidFill>
              <a:srgbClr val="339966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sz="2200" dirty="0" smtClean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Backpropagation </a:t>
              </a:r>
              <a:r>
                <a:rPr lang="en-US" sz="22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Overview </a:t>
              </a:r>
            </a:p>
          </p:txBody>
        </p:sp>
        <p:sp>
          <p:nvSpPr>
            <p:cNvPr id="29" name="Oval 28"/>
            <p:cNvSpPr/>
            <p:nvPr/>
          </p:nvSpPr>
          <p:spPr>
            <a:xfrm>
              <a:off x="3763279" y="1679087"/>
              <a:ext cx="432395" cy="432395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2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3745879" y="1690367"/>
              <a:ext cx="48742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tx1"/>
                  </a:solidFill>
                  <a:latin typeface="Bauhaus 93" panose="04030905020B02020C02" pitchFamily="82" charset="0"/>
                  <a:cs typeface="Calibri" panose="020F0502020204030204" pitchFamily="34" charset="0"/>
                </a:rPr>
                <a:t>03</a:t>
              </a:r>
              <a:endParaRPr lang="en-US" sz="2000" dirty="0">
                <a:solidFill>
                  <a:schemeClr val="tx1"/>
                </a:solidFill>
                <a:latin typeface="Bauhaus 93" panose="04030905020B02020C02" pitchFamily="82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96" name="Group 95"/>
          <p:cNvGrpSpPr/>
          <p:nvPr/>
        </p:nvGrpSpPr>
        <p:grpSpPr>
          <a:xfrm>
            <a:off x="3326901" y="3628513"/>
            <a:ext cx="2797706" cy="524622"/>
            <a:chOff x="3326901" y="3628513"/>
            <a:chExt cx="2797706" cy="524622"/>
          </a:xfrm>
        </p:grpSpPr>
        <p:sp>
          <p:nvSpPr>
            <p:cNvPr id="70" name="Rounded Rectangle 69"/>
            <p:cNvSpPr/>
            <p:nvPr/>
          </p:nvSpPr>
          <p:spPr>
            <a:xfrm>
              <a:off x="3562708" y="3628513"/>
              <a:ext cx="2561899" cy="524622"/>
            </a:xfrm>
            <a:prstGeom prst="roundRect">
              <a:avLst>
                <a:gd name="adj" fmla="val 50000"/>
              </a:avLst>
            </a:prstGeom>
            <a:solidFill>
              <a:srgbClr val="006400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sz="22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The experiment </a:t>
              </a:r>
            </a:p>
          </p:txBody>
        </p:sp>
        <p:sp>
          <p:nvSpPr>
            <p:cNvPr id="33" name="Oval 32"/>
            <p:cNvSpPr/>
            <p:nvPr/>
          </p:nvSpPr>
          <p:spPr>
            <a:xfrm>
              <a:off x="3346511" y="3652178"/>
              <a:ext cx="432395" cy="432395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2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3326901" y="3660717"/>
              <a:ext cx="48742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tx1"/>
                  </a:solidFill>
                  <a:latin typeface="Bauhaus 93" panose="04030905020B02020C02" pitchFamily="82" charset="0"/>
                  <a:cs typeface="Calibri" panose="020F0502020204030204" pitchFamily="34" charset="0"/>
                </a:rPr>
                <a:t>06</a:t>
              </a:r>
              <a:endParaRPr lang="en-US" sz="2000" dirty="0">
                <a:solidFill>
                  <a:schemeClr val="tx1"/>
                </a:solidFill>
                <a:latin typeface="Bauhaus 93" panose="04030905020B02020C02" pitchFamily="82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94" name="Group 93"/>
          <p:cNvGrpSpPr/>
          <p:nvPr/>
        </p:nvGrpSpPr>
        <p:grpSpPr>
          <a:xfrm>
            <a:off x="3843628" y="2303688"/>
            <a:ext cx="4797100" cy="524622"/>
            <a:chOff x="3843628" y="2303688"/>
            <a:chExt cx="4797100" cy="524622"/>
          </a:xfrm>
        </p:grpSpPr>
        <p:sp>
          <p:nvSpPr>
            <p:cNvPr id="68" name="Rounded Rectangle 67"/>
            <p:cNvSpPr/>
            <p:nvPr/>
          </p:nvSpPr>
          <p:spPr>
            <a:xfrm>
              <a:off x="4015931" y="2303688"/>
              <a:ext cx="4624797" cy="524622"/>
            </a:xfrm>
            <a:prstGeom prst="roundRect">
              <a:avLst>
                <a:gd name="adj" fmla="val 50000"/>
              </a:avLst>
            </a:prstGeom>
            <a:solidFill>
              <a:srgbClr val="006400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sz="2200" dirty="0" smtClean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 Backpropagation </a:t>
              </a:r>
              <a:r>
                <a:rPr lang="en-US" sz="22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 each layer class</a:t>
              </a:r>
            </a:p>
          </p:txBody>
        </p:sp>
        <p:sp>
          <p:nvSpPr>
            <p:cNvPr id="31" name="Oval 30"/>
            <p:cNvSpPr/>
            <p:nvPr/>
          </p:nvSpPr>
          <p:spPr>
            <a:xfrm>
              <a:off x="3867788" y="2355553"/>
              <a:ext cx="432395" cy="432395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2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3843628" y="2379508"/>
              <a:ext cx="48742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tx1"/>
                  </a:solidFill>
                  <a:latin typeface="Bauhaus 93" panose="04030905020B02020C02" pitchFamily="82" charset="0"/>
                  <a:cs typeface="Calibri" panose="020F0502020204030204" pitchFamily="34" charset="0"/>
                </a:rPr>
                <a:t>04</a:t>
              </a:r>
              <a:endParaRPr lang="en-US" sz="2000" dirty="0">
                <a:solidFill>
                  <a:schemeClr val="tx1"/>
                </a:solidFill>
                <a:latin typeface="Bauhaus 93" panose="04030905020B02020C02" pitchFamily="82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95" name="Group 94"/>
          <p:cNvGrpSpPr/>
          <p:nvPr/>
        </p:nvGrpSpPr>
        <p:grpSpPr>
          <a:xfrm>
            <a:off x="3725639" y="2956599"/>
            <a:ext cx="4665095" cy="524622"/>
            <a:chOff x="3725639" y="2956599"/>
            <a:chExt cx="4665095" cy="524622"/>
          </a:xfrm>
        </p:grpSpPr>
        <p:sp>
          <p:nvSpPr>
            <p:cNvPr id="69" name="Rounded Rectangle 68"/>
            <p:cNvSpPr/>
            <p:nvPr/>
          </p:nvSpPr>
          <p:spPr>
            <a:xfrm>
              <a:off x="3886079" y="2956599"/>
              <a:ext cx="4504655" cy="524622"/>
            </a:xfrm>
            <a:prstGeom prst="roundRect">
              <a:avLst>
                <a:gd name="adj" fmla="val 50000"/>
              </a:avLst>
            </a:prstGeom>
            <a:solidFill>
              <a:srgbClr val="339966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sz="2200" dirty="0" smtClean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 Purpose </a:t>
              </a:r>
              <a:r>
                <a:rPr lang="en-US" sz="22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of </a:t>
              </a:r>
              <a:r>
                <a:rPr lang="en-US" sz="2200" dirty="0" smtClean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Layers </a:t>
              </a:r>
              <a:r>
                <a:rPr lang="en-US" sz="22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and Visualization </a:t>
              </a:r>
            </a:p>
          </p:txBody>
        </p:sp>
        <p:sp>
          <p:nvSpPr>
            <p:cNvPr id="27" name="Oval 26"/>
            <p:cNvSpPr/>
            <p:nvPr/>
          </p:nvSpPr>
          <p:spPr>
            <a:xfrm>
              <a:off x="3745879" y="2987484"/>
              <a:ext cx="432395" cy="432395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2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3725639" y="3004145"/>
              <a:ext cx="48742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tx1"/>
                  </a:solidFill>
                  <a:latin typeface="Bauhaus 93" panose="04030905020B02020C02" pitchFamily="82" charset="0"/>
                  <a:cs typeface="Calibri" panose="020F0502020204030204" pitchFamily="34" charset="0"/>
                </a:rPr>
                <a:t>05</a:t>
              </a:r>
              <a:endParaRPr lang="en-US" sz="2000" dirty="0">
                <a:solidFill>
                  <a:schemeClr val="tx1"/>
                </a:solidFill>
                <a:latin typeface="Bauhaus 93" panose="04030905020B02020C02" pitchFamily="82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97" name="Group 96"/>
          <p:cNvGrpSpPr/>
          <p:nvPr/>
        </p:nvGrpSpPr>
        <p:grpSpPr>
          <a:xfrm>
            <a:off x="2839478" y="4237697"/>
            <a:ext cx="4681284" cy="548666"/>
            <a:chOff x="2839478" y="4237697"/>
            <a:chExt cx="4681284" cy="548666"/>
          </a:xfrm>
        </p:grpSpPr>
        <p:sp>
          <p:nvSpPr>
            <p:cNvPr id="71" name="Rounded Rectangle 70"/>
            <p:cNvSpPr/>
            <p:nvPr/>
          </p:nvSpPr>
          <p:spPr>
            <a:xfrm>
              <a:off x="3098635" y="4261741"/>
              <a:ext cx="4422127" cy="524622"/>
            </a:xfrm>
            <a:prstGeom prst="roundRect">
              <a:avLst>
                <a:gd name="adj" fmla="val 50000"/>
              </a:avLst>
            </a:prstGeom>
            <a:solidFill>
              <a:srgbClr val="339966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sz="22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Task using CNN and applications</a:t>
              </a:r>
            </a:p>
          </p:txBody>
        </p:sp>
        <p:sp>
          <p:nvSpPr>
            <p:cNvPr id="30" name="Oval 29"/>
            <p:cNvSpPr/>
            <p:nvPr/>
          </p:nvSpPr>
          <p:spPr>
            <a:xfrm>
              <a:off x="2859088" y="4237697"/>
              <a:ext cx="432395" cy="432395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2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2839478" y="4277576"/>
              <a:ext cx="48742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tx1"/>
                  </a:solidFill>
                  <a:latin typeface="Bauhaus 93" panose="04030905020B02020C02" pitchFamily="82" charset="0"/>
                  <a:cs typeface="Calibri" panose="020F0502020204030204" pitchFamily="34" charset="0"/>
                </a:rPr>
                <a:t>07</a:t>
              </a:r>
              <a:endParaRPr lang="en-US" sz="2000" dirty="0">
                <a:solidFill>
                  <a:schemeClr val="tx1"/>
                </a:solidFill>
                <a:latin typeface="Bauhaus 93" panose="04030905020B02020C02" pitchFamily="82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89" name="Group 88"/>
          <p:cNvGrpSpPr/>
          <p:nvPr/>
        </p:nvGrpSpPr>
        <p:grpSpPr>
          <a:xfrm>
            <a:off x="509558" y="1444141"/>
            <a:ext cx="2184512" cy="2255218"/>
            <a:chOff x="509558" y="1444141"/>
            <a:chExt cx="2184512" cy="2255218"/>
          </a:xfrm>
        </p:grpSpPr>
        <p:grpSp>
          <p:nvGrpSpPr>
            <p:cNvPr id="13" name="Group 12"/>
            <p:cNvGrpSpPr/>
            <p:nvPr/>
          </p:nvGrpSpPr>
          <p:grpSpPr>
            <a:xfrm>
              <a:off x="606995" y="1444141"/>
              <a:ext cx="2087075" cy="2255218"/>
              <a:chOff x="606995" y="1328041"/>
              <a:chExt cx="2301964" cy="2487419"/>
            </a:xfrm>
          </p:grpSpPr>
          <p:grpSp>
            <p:nvGrpSpPr>
              <p:cNvPr id="12" name="Group 11"/>
              <p:cNvGrpSpPr/>
              <p:nvPr/>
            </p:nvGrpSpPr>
            <p:grpSpPr>
              <a:xfrm>
                <a:off x="1665249" y="1328041"/>
                <a:ext cx="1243710" cy="2487419"/>
                <a:chOff x="4572000" y="1558088"/>
                <a:chExt cx="1013663" cy="2027326"/>
              </a:xfrm>
            </p:grpSpPr>
            <p:sp>
              <p:nvSpPr>
                <p:cNvPr id="10" name="Freeform 9"/>
                <p:cNvSpPr/>
                <p:nvPr/>
              </p:nvSpPr>
              <p:spPr>
                <a:xfrm flipH="1" flipV="1">
                  <a:off x="4572000" y="1558088"/>
                  <a:ext cx="1013663" cy="1013663"/>
                </a:xfrm>
                <a:custGeom>
                  <a:avLst/>
                  <a:gdLst>
                    <a:gd name="connsiteX0" fmla="*/ 1013663 w 1013663"/>
                    <a:gd name="connsiteY0" fmla="*/ 1013663 h 1013663"/>
                    <a:gd name="connsiteX1" fmla="*/ 0 w 1013663"/>
                    <a:gd name="connsiteY1" fmla="*/ 0 h 1013663"/>
                    <a:gd name="connsiteX2" fmla="*/ 1013663 w 1013663"/>
                    <a:gd name="connsiteY2" fmla="*/ 0 h 10136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013663" h="1013663">
                      <a:moveTo>
                        <a:pt x="1013663" y="1013663"/>
                      </a:moveTo>
                      <a:cubicBezTo>
                        <a:pt x="453832" y="1013663"/>
                        <a:pt x="0" y="559831"/>
                        <a:pt x="0" y="0"/>
                      </a:cubicBezTo>
                      <a:lnTo>
                        <a:pt x="1013663" y="0"/>
                      </a:lnTo>
                      <a:close/>
                    </a:path>
                  </a:pathLst>
                </a:custGeom>
                <a:solidFill>
                  <a:srgbClr val="003300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" name="Freeform 10"/>
                <p:cNvSpPr/>
                <p:nvPr/>
              </p:nvSpPr>
              <p:spPr>
                <a:xfrm rot="5400000" flipH="1" flipV="1">
                  <a:off x="4572000" y="2571751"/>
                  <a:ext cx="1013663" cy="1013663"/>
                </a:xfrm>
                <a:custGeom>
                  <a:avLst/>
                  <a:gdLst>
                    <a:gd name="connsiteX0" fmla="*/ 1013663 w 1013663"/>
                    <a:gd name="connsiteY0" fmla="*/ 1013663 h 1013663"/>
                    <a:gd name="connsiteX1" fmla="*/ 0 w 1013663"/>
                    <a:gd name="connsiteY1" fmla="*/ 0 h 1013663"/>
                    <a:gd name="connsiteX2" fmla="*/ 1013663 w 1013663"/>
                    <a:gd name="connsiteY2" fmla="*/ 0 h 10136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013663" h="1013663">
                      <a:moveTo>
                        <a:pt x="1013663" y="1013663"/>
                      </a:moveTo>
                      <a:cubicBezTo>
                        <a:pt x="453832" y="1013663"/>
                        <a:pt x="0" y="559831"/>
                        <a:pt x="0" y="0"/>
                      </a:cubicBezTo>
                      <a:lnTo>
                        <a:pt x="1013663" y="0"/>
                      </a:lnTo>
                      <a:close/>
                    </a:path>
                  </a:pathLst>
                </a:custGeom>
                <a:solidFill>
                  <a:srgbClr val="339966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5" name="Oval 4"/>
              <p:cNvSpPr/>
              <p:nvPr/>
            </p:nvSpPr>
            <p:spPr>
              <a:xfrm flipH="1" flipV="1">
                <a:off x="606995" y="1558087"/>
                <a:ext cx="2027326" cy="2027326"/>
              </a:xfrm>
              <a:prstGeom prst="ellipse">
                <a:avLst/>
              </a:prstGeom>
              <a:solidFill>
                <a:schemeClr val="tx1">
                  <a:lumMod val="95000"/>
                </a:schemeClr>
              </a:solidFill>
              <a:ln>
                <a:noFill/>
              </a:ln>
              <a:effectLst>
                <a:outerShdw blurRad="127000" dist="38100" dir="2700000" sx="99000" sy="99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6" name="Rectangle 85"/>
            <p:cNvSpPr/>
            <p:nvPr/>
          </p:nvSpPr>
          <p:spPr>
            <a:xfrm>
              <a:off x="509558" y="2040954"/>
              <a:ext cx="1836920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27000" lvl="0" algn="ctr">
                <a:buSzPts val="1600"/>
              </a:pPr>
              <a:r>
                <a:rPr lang="en-US" sz="3000" b="1" dirty="0">
                  <a:solidFill>
                    <a:srgbClr val="006600"/>
                  </a:solidFill>
                  <a:latin typeface="Calibri" panose="020F0502020204030204" pitchFamily="34" charset="0"/>
                  <a:ea typeface="Calibri"/>
                  <a:cs typeface="Calibri" panose="020F0502020204030204" pitchFamily="34" charset="0"/>
                  <a:sym typeface="Calibri"/>
                </a:rPr>
                <a:t>Table </a:t>
              </a:r>
              <a:r>
                <a:rPr lang="en-US" sz="3000" b="1" dirty="0" smtClean="0">
                  <a:solidFill>
                    <a:srgbClr val="006600"/>
                  </a:solidFill>
                  <a:latin typeface="Calibri" panose="020F0502020204030204" pitchFamily="34" charset="0"/>
                  <a:ea typeface="Calibri"/>
                  <a:cs typeface="Calibri" panose="020F0502020204030204" pitchFamily="34" charset="0"/>
                  <a:sym typeface="Calibri"/>
                </a:rPr>
                <a:t>of </a:t>
              </a:r>
            </a:p>
            <a:p>
              <a:pPr marL="127000" lvl="0" algn="ctr">
                <a:buSzPts val="1600"/>
              </a:pPr>
              <a:r>
                <a:rPr lang="en-US" sz="3000" b="1" dirty="0" smtClean="0">
                  <a:solidFill>
                    <a:srgbClr val="006600"/>
                  </a:solidFill>
                  <a:latin typeface="Calibri" panose="020F0502020204030204" pitchFamily="34" charset="0"/>
                  <a:ea typeface="Calibri"/>
                  <a:cs typeface="Calibri" panose="020F0502020204030204" pitchFamily="34" charset="0"/>
                  <a:sym typeface="Calibri"/>
                </a:rPr>
                <a:t>Contents </a:t>
              </a:r>
              <a:endParaRPr lang="en-US" sz="3000" b="1" dirty="0">
                <a:solidFill>
                  <a:srgbClr val="00660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endParaRPr>
            </a:p>
          </p:txBody>
        </p:sp>
      </p:grpSp>
      <p:grpSp>
        <p:nvGrpSpPr>
          <p:cNvPr id="90" name="Group 89"/>
          <p:cNvGrpSpPr/>
          <p:nvPr/>
        </p:nvGrpSpPr>
        <p:grpSpPr>
          <a:xfrm>
            <a:off x="2784223" y="414440"/>
            <a:ext cx="2876311" cy="524622"/>
            <a:chOff x="2784223" y="414440"/>
            <a:chExt cx="2876311" cy="524622"/>
          </a:xfrm>
        </p:grpSpPr>
        <p:sp>
          <p:nvSpPr>
            <p:cNvPr id="64" name="Rounded Rectangle 63"/>
            <p:cNvSpPr/>
            <p:nvPr/>
          </p:nvSpPr>
          <p:spPr>
            <a:xfrm>
              <a:off x="2932113" y="414440"/>
              <a:ext cx="2728421" cy="524622"/>
            </a:xfrm>
            <a:prstGeom prst="roundRect">
              <a:avLst>
                <a:gd name="adj" fmla="val 50000"/>
              </a:avLst>
            </a:prstGeom>
            <a:solidFill>
              <a:srgbClr val="339966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2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6" name="Oval 25"/>
            <p:cNvSpPr/>
            <p:nvPr/>
          </p:nvSpPr>
          <p:spPr>
            <a:xfrm>
              <a:off x="2788940" y="428811"/>
              <a:ext cx="432395" cy="432395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2784223" y="440600"/>
              <a:ext cx="5857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tx1"/>
                  </a:solidFill>
                  <a:latin typeface="Bauhaus 93" panose="04030905020B02020C02" pitchFamily="82" charset="0"/>
                  <a:cs typeface="Calibri" panose="020F0502020204030204" pitchFamily="34" charset="0"/>
                </a:rPr>
                <a:t>01</a:t>
              </a:r>
              <a:endParaRPr lang="en-US" sz="2000" dirty="0">
                <a:solidFill>
                  <a:schemeClr val="tx1"/>
                </a:solidFill>
                <a:latin typeface="Bauhaus 93" panose="04030905020B02020C02" pitchFamily="82" charset="0"/>
                <a:cs typeface="Calibri" panose="020F0502020204030204" pitchFamily="34" charset="0"/>
              </a:endParaRPr>
            </a:p>
          </p:txBody>
        </p:sp>
        <p:sp>
          <p:nvSpPr>
            <p:cNvPr id="87" name="Rectangle 86"/>
            <p:cNvSpPr/>
            <p:nvPr/>
          </p:nvSpPr>
          <p:spPr>
            <a:xfrm>
              <a:off x="3182999" y="470850"/>
              <a:ext cx="2303836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en-US" sz="22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Problem – Solving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63226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5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0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5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0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5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0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5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787" y="560450"/>
            <a:ext cx="2952300" cy="1561850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1"/>
          <p:cNvSpPr txBox="1"/>
          <p:nvPr/>
        </p:nvSpPr>
        <p:spPr>
          <a:xfrm>
            <a:off x="343375" y="300450"/>
            <a:ext cx="42993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latin typeface="Calibri"/>
                <a:ea typeface="Calibri"/>
                <a:cs typeface="Calibri"/>
                <a:sym typeface="Calibri"/>
              </a:rPr>
              <a:t>2. Convolution backpropagation - Find</a:t>
            </a:r>
            <a:endParaRPr sz="1800" b="1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3" name="Google Shape;213;p21" descr="{&quot;backgroundColorModified&quot;:true,&quot;code&quot;:&quot;$$\\frac{\\partial L}{\\partial F}$$&quot;,&quot;aid&quot;:null,&quot;backgroundColor&quot;:&quot;#ffffff&quot;,&quot;font&quot;:{&quot;family&quot;:&quot;Arial&quot;,&quot;color&quot;:&quot;#000000&quot;,&quot;size&quot;:14.5},&quot;type&quot;:&quot;$$&quot;,&quot;id&quot;:&quot;9&quot;,&quot;ts&quot;:1633420765148,&quot;cs&quot;:&quot;DiitUg2XdXSCSnzNmw575A==&quot;,&quot;size&quot;:{&quot;width&quot;:34.666666666666664,&quot;height&quot;:47.666666666666664}}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36331" y="300348"/>
            <a:ext cx="330200" cy="454025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21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pic>
        <p:nvPicPr>
          <p:cNvPr id="215" name="Google Shape;215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4800" y="1891913"/>
            <a:ext cx="4267200" cy="2651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17150" y="756776"/>
            <a:ext cx="3474575" cy="3629950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1"/>
          <p:cNvSpPr/>
          <p:nvPr/>
        </p:nvSpPr>
        <p:spPr>
          <a:xfrm>
            <a:off x="500750" y="2553875"/>
            <a:ext cx="3870300" cy="1989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2"/>
          <p:cNvSpPr txBox="1"/>
          <p:nvPr/>
        </p:nvSpPr>
        <p:spPr>
          <a:xfrm>
            <a:off x="343375" y="300450"/>
            <a:ext cx="42993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latin typeface="Calibri"/>
                <a:ea typeface="Calibri"/>
                <a:cs typeface="Calibri"/>
                <a:sym typeface="Calibri"/>
              </a:rPr>
              <a:t>2. Convolution backpropagation - Find</a:t>
            </a:r>
            <a:endParaRPr sz="1800" b="1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3" name="Google Shape;223;p22" descr="{&quot;backgroundColorModified&quot;:true,&quot;code&quot;:&quot;$$\\frac{\\partial L}{\\partial F}$$&quot;,&quot;aid&quot;:null,&quot;backgroundColor&quot;:&quot;#ffffff&quot;,&quot;font&quot;:{&quot;family&quot;:&quot;Arial&quot;,&quot;color&quot;:&quot;#000000&quot;,&quot;size&quot;:14.5},&quot;type&quot;:&quot;$$&quot;,&quot;id&quot;:&quot;9&quot;,&quot;ts&quot;:1633420765148,&quot;cs&quot;:&quot;DiitUg2XdXSCSnzNmw575A==&quot;,&quot;size&quot;:{&quot;width&quot;:34.666666666666664,&quot;height&quot;:47.666666666666664}}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9242" y="283580"/>
            <a:ext cx="330200" cy="454025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2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pic>
        <p:nvPicPr>
          <p:cNvPr id="225" name="Google Shape;225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9300" y="1167149"/>
            <a:ext cx="4372701" cy="271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0" y="1132475"/>
            <a:ext cx="4326600" cy="26577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3"/>
          <p:cNvSpPr txBox="1"/>
          <p:nvPr/>
        </p:nvSpPr>
        <p:spPr>
          <a:xfrm>
            <a:off x="343375" y="300450"/>
            <a:ext cx="42993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latin typeface="Calibri"/>
                <a:ea typeface="Calibri"/>
                <a:cs typeface="Calibri"/>
                <a:sym typeface="Calibri"/>
              </a:rPr>
              <a:t>2. Convolution backpropagation - Find</a:t>
            </a:r>
            <a:endParaRPr sz="1800" b="1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2" name="Google Shape;232;p23" descr="{&quot;id&quot;:&quot;9&quot;,&quot;type&quot;:&quot;$$&quot;,&quot;aid&quot;:null,&quot;backgroundColor&quot;:&quot;#ffffff&quot;,&quot;code&quot;:&quot;$$\\frac{\\partial L}{\\partial X}$$&quot;,&quot;backgroundColorModified&quot;:true,&quot;font&quot;:{&quot;family&quot;:&quot;Arial&quot;,&quot;color&quot;:&quot;#000000&quot;,&quot;size&quot;:14.5},&quot;ts&quot;:1633421346068,&quot;cs&quot;:&quot;SztcpTC6jTEAvqSalJt5jA==&quot;,&quot;size&quot;:{&quot;width&quot;:37,&quot;height&quot;:47.666666666666664}}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06161" y="300450"/>
            <a:ext cx="352425" cy="454025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23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pic>
        <p:nvPicPr>
          <p:cNvPr id="234" name="Google Shape;234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24350" y="757575"/>
            <a:ext cx="3488824" cy="3628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2550" y="909846"/>
            <a:ext cx="4919549" cy="30712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4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8400" y="567023"/>
            <a:ext cx="3300975" cy="1100325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2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sp>
        <p:nvSpPr>
          <p:cNvPr id="242" name="Google Shape;242;p24"/>
          <p:cNvSpPr txBox="1"/>
          <p:nvPr/>
        </p:nvSpPr>
        <p:spPr>
          <a:xfrm>
            <a:off x="343375" y="300450"/>
            <a:ext cx="42993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latin typeface="Calibri"/>
                <a:ea typeface="Calibri"/>
                <a:cs typeface="Calibri"/>
                <a:sym typeface="Calibri"/>
              </a:rPr>
              <a:t>2. Convolution backpropagation - Find</a:t>
            </a:r>
            <a:endParaRPr sz="1800" b="1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3" name="Google Shape;243;p24" descr="{&quot;id&quot;:&quot;9&quot;,&quot;type&quot;:&quot;$$&quot;,&quot;aid&quot;:null,&quot;backgroundColor&quot;:&quot;#ffffff&quot;,&quot;code&quot;:&quot;$$\\frac{\\partial L}{\\partial X}$$&quot;,&quot;backgroundColorModified&quot;:true,&quot;font&quot;:{&quot;family&quot;:&quot;Arial&quot;,&quot;color&quot;:&quot;#000000&quot;,&quot;size&quot;:14.5},&quot;ts&quot;:1633421346068,&quot;cs&quot;:&quot;SztcpTC6jTEAvqSalJt5jA==&quot;,&quot;size&quot;:{&quot;width&quot;:37,&quot;height&quot;:47.666666666666664}}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72536" y="308060"/>
            <a:ext cx="352425" cy="45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24"/>
          <p:cNvPicPr preferRelativeResize="0"/>
          <p:nvPr/>
        </p:nvPicPr>
        <p:blipFill rotWithShape="1">
          <a:blip r:embed="rId5">
            <a:alphaModFix/>
          </a:blip>
          <a:srcRect b="55504"/>
          <a:stretch/>
        </p:blipFill>
        <p:spPr>
          <a:xfrm>
            <a:off x="545775" y="2196163"/>
            <a:ext cx="4335426" cy="23920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24"/>
          <p:cNvPicPr preferRelativeResize="0"/>
          <p:nvPr/>
        </p:nvPicPr>
        <p:blipFill rotWithShape="1">
          <a:blip r:embed="rId5">
            <a:alphaModFix/>
          </a:blip>
          <a:srcRect t="44358" b="3109"/>
          <a:stretch/>
        </p:blipFill>
        <p:spPr>
          <a:xfrm>
            <a:off x="3571725" y="2253400"/>
            <a:ext cx="4027875" cy="262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24"/>
          <p:cNvPicPr preferRelativeResize="0"/>
          <p:nvPr/>
        </p:nvPicPr>
        <p:blipFill rotWithShape="1">
          <a:blip r:embed="rId6">
            <a:alphaModFix/>
          </a:blip>
          <a:srcRect t="62088"/>
          <a:stretch/>
        </p:blipFill>
        <p:spPr>
          <a:xfrm>
            <a:off x="5869800" y="516275"/>
            <a:ext cx="3034350" cy="120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41925" y="1704748"/>
            <a:ext cx="4239729" cy="454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5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sp>
        <p:nvSpPr>
          <p:cNvPr id="253" name="Google Shape;253;p25"/>
          <p:cNvSpPr txBox="1"/>
          <p:nvPr/>
        </p:nvSpPr>
        <p:spPr>
          <a:xfrm>
            <a:off x="343375" y="300450"/>
            <a:ext cx="42993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Calibri"/>
                <a:ea typeface="Calibri"/>
                <a:cs typeface="Calibri"/>
                <a:sym typeface="Calibri"/>
              </a:rPr>
              <a:t>2. Convolution backpropagation - Find</a:t>
            </a:r>
            <a:endParaRPr sz="1800" b="1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4" name="Google Shape;254;p25" descr="{&quot;id&quot;:&quot;9&quot;,&quot;type&quot;:&quot;$$&quot;,&quot;aid&quot;:null,&quot;backgroundColor&quot;:&quot;#ffffff&quot;,&quot;code&quot;:&quot;$$\\frac{\\partial L}{\\partial X}$$&quot;,&quot;backgroundColorModified&quot;:true,&quot;font&quot;:{&quot;family&quot;:&quot;Arial&quot;,&quot;color&quot;:&quot;#000000&quot;,&quot;size&quot;:14.5},&quot;ts&quot;:1633421346068,&quot;cs&quot;:&quot;SztcpTC6jTEAvqSalJt5jA==&quot;,&quot;size&quot;:{&quot;width&quot;:37,&quot;height&quot;:47.666666666666664}}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36331" y="300450"/>
            <a:ext cx="352425" cy="45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3375" y="952774"/>
            <a:ext cx="4419601" cy="29421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43275" y="1433724"/>
            <a:ext cx="3237250" cy="139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6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sp>
        <p:nvSpPr>
          <p:cNvPr id="262" name="Google Shape;262;p26"/>
          <p:cNvSpPr txBox="1"/>
          <p:nvPr/>
        </p:nvSpPr>
        <p:spPr>
          <a:xfrm>
            <a:off x="343375" y="300450"/>
            <a:ext cx="42993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Calibri"/>
                <a:ea typeface="Calibri"/>
                <a:cs typeface="Calibri"/>
                <a:sym typeface="Calibri"/>
              </a:rPr>
              <a:t>2. Convolution backpropagation - Find</a:t>
            </a:r>
            <a:endParaRPr sz="1800" b="1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3" name="Google Shape;263;p26" descr="{&quot;id&quot;:&quot;9&quot;,&quot;type&quot;:&quot;$$&quot;,&quot;aid&quot;:null,&quot;backgroundColor&quot;:&quot;#ffffff&quot;,&quot;code&quot;:&quot;$$\\frac{\\partial L}{\\partial X}$$&quot;,&quot;backgroundColorModified&quot;:true,&quot;font&quot;:{&quot;family&quot;:&quot;Arial&quot;,&quot;color&quot;:&quot;#000000&quot;,&quot;size&quot;:14.5},&quot;ts&quot;:1633421346068,&quot;cs&quot;:&quot;SztcpTC6jTEAvqSalJt5jA==&quot;,&quot;size&quot;:{&quot;width&quot;:37,&quot;height&quot;:47.666666666666664}}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7596" y="308060"/>
            <a:ext cx="352425" cy="45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29845" y="1364843"/>
            <a:ext cx="5484310" cy="24138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7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sp>
        <p:nvSpPr>
          <p:cNvPr id="270" name="Google Shape;270;p27"/>
          <p:cNvSpPr txBox="1"/>
          <p:nvPr/>
        </p:nvSpPr>
        <p:spPr>
          <a:xfrm>
            <a:off x="343375" y="300450"/>
            <a:ext cx="42993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Calibri"/>
                <a:ea typeface="Calibri"/>
                <a:cs typeface="Calibri"/>
                <a:sym typeface="Calibri"/>
              </a:rPr>
              <a:t>2. Convolution backpropagation - Summary</a:t>
            </a:r>
            <a:endParaRPr sz="1800" b="1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1" name="Google Shape;27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3375" y="1414449"/>
            <a:ext cx="3953491" cy="2314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0475" y="2609322"/>
            <a:ext cx="4235350" cy="181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27"/>
          <p:cNvPicPr preferRelativeResize="0"/>
          <p:nvPr/>
        </p:nvPicPr>
        <p:blipFill rotWithShape="1">
          <a:blip r:embed="rId5">
            <a:alphaModFix/>
          </a:blip>
          <a:srcRect b="50273"/>
          <a:stretch/>
        </p:blipFill>
        <p:spPr>
          <a:xfrm>
            <a:off x="4500475" y="1024916"/>
            <a:ext cx="4326600" cy="132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8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sp>
        <p:nvSpPr>
          <p:cNvPr id="279" name="Google Shape;279;p28"/>
          <p:cNvSpPr txBox="1"/>
          <p:nvPr/>
        </p:nvSpPr>
        <p:spPr>
          <a:xfrm>
            <a:off x="343374" y="300450"/>
            <a:ext cx="4576475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lang="en" sz="1800" b="1" dirty="0" smtClean="0">
                <a:latin typeface="Calibri"/>
                <a:ea typeface="Calibri"/>
                <a:cs typeface="Calibri"/>
                <a:sym typeface="Calibri"/>
              </a:rPr>
              <a:t>. </a:t>
            </a:r>
            <a:r>
              <a:rPr lang="en" sz="1800" b="1" dirty="0">
                <a:latin typeface="Calibri"/>
                <a:ea typeface="Calibri"/>
                <a:cs typeface="Calibri"/>
                <a:sym typeface="Calibri"/>
              </a:rPr>
              <a:t>Pooling backpropagation - Average pooling </a:t>
            </a:r>
            <a:endParaRPr sz="1800" b="1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0" name="Google Shape;28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9925" y="798088"/>
            <a:ext cx="2242225" cy="224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98500" y="1358525"/>
            <a:ext cx="1121350" cy="1121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28"/>
          <p:cNvPicPr preferRelativeResize="0"/>
          <p:nvPr/>
        </p:nvPicPr>
        <p:blipFill rotWithShape="1">
          <a:blip r:embed="rId5">
            <a:alphaModFix/>
          </a:blip>
          <a:srcRect r="8273"/>
          <a:stretch/>
        </p:blipFill>
        <p:spPr>
          <a:xfrm>
            <a:off x="5367600" y="488538"/>
            <a:ext cx="3507449" cy="134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9926" y="3997882"/>
            <a:ext cx="3481150" cy="54579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4" name="Google Shape;284;p28"/>
          <p:cNvCxnSpPr/>
          <p:nvPr/>
        </p:nvCxnSpPr>
        <p:spPr>
          <a:xfrm>
            <a:off x="2856925" y="1913588"/>
            <a:ext cx="736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85" name="Google Shape;285;p28"/>
          <p:cNvSpPr txBox="1"/>
          <p:nvPr/>
        </p:nvSpPr>
        <p:spPr>
          <a:xfrm>
            <a:off x="2819725" y="1298000"/>
            <a:ext cx="8112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Average pooling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6" name="Google Shape;286;p28"/>
          <p:cNvPicPr preferRelativeResize="0"/>
          <p:nvPr/>
        </p:nvPicPr>
        <p:blipFill rotWithShape="1">
          <a:blip r:embed="rId7">
            <a:alphaModFix/>
          </a:blip>
          <a:srcRect r="24704"/>
          <a:stretch/>
        </p:blipFill>
        <p:spPr>
          <a:xfrm>
            <a:off x="409925" y="3144525"/>
            <a:ext cx="1628850" cy="61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2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487150" y="2128738"/>
            <a:ext cx="3166084" cy="25064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29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pic>
        <p:nvPicPr>
          <p:cNvPr id="293" name="Google Shape;29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3100" y="1076075"/>
            <a:ext cx="2562100" cy="2562100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29"/>
          <p:cNvSpPr txBox="1"/>
          <p:nvPr/>
        </p:nvSpPr>
        <p:spPr>
          <a:xfrm>
            <a:off x="343374" y="300450"/>
            <a:ext cx="4909109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lang="en" sz="1800" b="1" dirty="0" smtClean="0">
                <a:latin typeface="Calibri"/>
                <a:ea typeface="Calibri"/>
                <a:cs typeface="Calibri"/>
                <a:sym typeface="Calibri"/>
              </a:rPr>
              <a:t>. </a:t>
            </a:r>
            <a:r>
              <a:rPr lang="en" sz="1800" b="1" dirty="0">
                <a:latin typeface="Calibri"/>
                <a:ea typeface="Calibri"/>
                <a:cs typeface="Calibri"/>
                <a:sym typeface="Calibri"/>
              </a:rPr>
              <a:t>Pooling backpropagation - Average pooling </a:t>
            </a:r>
            <a:endParaRPr sz="1800" b="1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5" name="Google Shape;295;p29"/>
          <p:cNvPicPr preferRelativeResize="0"/>
          <p:nvPr/>
        </p:nvPicPr>
        <p:blipFill rotWithShape="1">
          <a:blip r:embed="rId4">
            <a:alphaModFix/>
          </a:blip>
          <a:srcRect l="44413"/>
          <a:stretch/>
        </p:blipFill>
        <p:spPr>
          <a:xfrm>
            <a:off x="7713025" y="2002263"/>
            <a:ext cx="677700" cy="638175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29"/>
          <p:cNvSpPr txBox="1"/>
          <p:nvPr/>
        </p:nvSpPr>
        <p:spPr>
          <a:xfrm>
            <a:off x="3555375" y="2038800"/>
            <a:ext cx="9228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=</a:t>
            </a:r>
            <a:endParaRPr sz="36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7" name="Google Shape;297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47675" y="3838825"/>
            <a:ext cx="336967" cy="56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28041" y="3838825"/>
            <a:ext cx="352284" cy="566725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29"/>
          <p:cNvSpPr txBox="1"/>
          <p:nvPr/>
        </p:nvSpPr>
        <p:spPr>
          <a:xfrm>
            <a:off x="7189450" y="2041293"/>
            <a:ext cx="3912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*</a:t>
            </a:r>
            <a:endParaRPr sz="36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0" name="Google Shape;300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164350" y="1081950"/>
            <a:ext cx="2562100" cy="256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0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sp>
        <p:nvSpPr>
          <p:cNvPr id="306" name="Google Shape;306;p30"/>
          <p:cNvSpPr txBox="1"/>
          <p:nvPr/>
        </p:nvSpPr>
        <p:spPr>
          <a:xfrm>
            <a:off x="343375" y="300450"/>
            <a:ext cx="42993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lang="en" sz="1800" b="1" dirty="0" smtClean="0">
                <a:latin typeface="Calibri"/>
                <a:ea typeface="Calibri"/>
                <a:cs typeface="Calibri"/>
                <a:sym typeface="Calibri"/>
              </a:rPr>
              <a:t>. </a:t>
            </a:r>
            <a:r>
              <a:rPr lang="en" sz="1800" b="1" dirty="0">
                <a:latin typeface="Calibri"/>
                <a:ea typeface="Calibri"/>
                <a:cs typeface="Calibri"/>
                <a:sym typeface="Calibri"/>
              </a:rPr>
              <a:t>Pooling backpropagation - Max pooling </a:t>
            </a:r>
            <a:endParaRPr sz="1800" b="1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7" name="Google Shape;30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475" y="1407700"/>
            <a:ext cx="2242225" cy="224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98500" y="1968125"/>
            <a:ext cx="1121350" cy="1121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58400" y="1619175"/>
            <a:ext cx="3512550" cy="18192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0" name="Google Shape;310;p30"/>
          <p:cNvCxnSpPr/>
          <p:nvPr/>
        </p:nvCxnSpPr>
        <p:spPr>
          <a:xfrm>
            <a:off x="2885700" y="2528813"/>
            <a:ext cx="736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11" name="Google Shape;311;p30"/>
          <p:cNvSpPr txBox="1"/>
          <p:nvPr/>
        </p:nvSpPr>
        <p:spPr>
          <a:xfrm>
            <a:off x="2848500" y="1913225"/>
            <a:ext cx="8112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Max pooling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/>
          <p:nvPr/>
        </p:nvSpPr>
        <p:spPr>
          <a:xfrm>
            <a:off x="379150" y="372000"/>
            <a:ext cx="30618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0" lvl="0" algn="l" rtl="0">
              <a:spcBef>
                <a:spcPts val="0"/>
              </a:spcBef>
              <a:spcAft>
                <a:spcPts val="0"/>
              </a:spcAft>
              <a:buSzPts val="1600"/>
            </a:pPr>
            <a:r>
              <a:rPr lang="en" sz="1600" b="1" dirty="0" smtClean="0">
                <a:latin typeface="Calibri"/>
                <a:ea typeface="Calibri"/>
                <a:cs typeface="Calibri"/>
                <a:sym typeface="Calibri"/>
              </a:rPr>
              <a:t>Table of Contents </a:t>
            </a:r>
            <a:endParaRPr sz="16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1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6509" y="803100"/>
            <a:ext cx="5410199" cy="3973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631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1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sp>
        <p:nvSpPr>
          <p:cNvPr id="317" name="Google Shape;317;p31"/>
          <p:cNvSpPr txBox="1"/>
          <p:nvPr/>
        </p:nvSpPr>
        <p:spPr>
          <a:xfrm>
            <a:off x="343375" y="300450"/>
            <a:ext cx="42993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lang="en" sz="1800" b="1" dirty="0" smtClean="0">
                <a:latin typeface="Calibri"/>
                <a:ea typeface="Calibri"/>
                <a:cs typeface="Calibri"/>
                <a:sym typeface="Calibri"/>
              </a:rPr>
              <a:t>. </a:t>
            </a:r>
            <a:r>
              <a:rPr lang="en" sz="1800" b="1" dirty="0">
                <a:latin typeface="Calibri"/>
                <a:ea typeface="Calibri"/>
                <a:cs typeface="Calibri"/>
                <a:sym typeface="Calibri"/>
              </a:rPr>
              <a:t>Pooling backpropagation - Max pooling </a:t>
            </a:r>
            <a:endParaRPr sz="1800" b="1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8" name="Google Shape;318;p31"/>
          <p:cNvPicPr preferRelativeResize="0"/>
          <p:nvPr/>
        </p:nvPicPr>
        <p:blipFill rotWithShape="1">
          <a:blip r:embed="rId3">
            <a:alphaModFix/>
          </a:blip>
          <a:srcRect r="24704"/>
          <a:stretch/>
        </p:blipFill>
        <p:spPr>
          <a:xfrm>
            <a:off x="839175" y="669350"/>
            <a:ext cx="1628850" cy="61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54775" y="2305675"/>
            <a:ext cx="2344300" cy="2344300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31"/>
          <p:cNvSpPr txBox="1"/>
          <p:nvPr/>
        </p:nvSpPr>
        <p:spPr>
          <a:xfrm>
            <a:off x="4342300" y="3108375"/>
            <a:ext cx="5487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=</a:t>
            </a:r>
            <a:endParaRPr sz="36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1" name="Google Shape;321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67625" y="445500"/>
            <a:ext cx="2966575" cy="155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0250" y="1363388"/>
            <a:ext cx="4002434" cy="887138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043400" y="2305675"/>
            <a:ext cx="2344300" cy="234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2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p:sp>
        <p:nvSpPr>
          <p:cNvPr id="329" name="Google Shape;329;p32"/>
          <p:cNvSpPr txBox="1"/>
          <p:nvPr/>
        </p:nvSpPr>
        <p:spPr>
          <a:xfrm>
            <a:off x="343375" y="300450"/>
            <a:ext cx="42993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lang="en" sz="1800" b="1" dirty="0" smtClean="0">
                <a:latin typeface="Calibri"/>
                <a:ea typeface="Calibri"/>
                <a:cs typeface="Calibri"/>
                <a:sym typeface="Calibri"/>
              </a:rPr>
              <a:t>. </a:t>
            </a:r>
            <a:r>
              <a:rPr lang="en" sz="1800" b="1" dirty="0">
                <a:latin typeface="Calibri"/>
                <a:ea typeface="Calibri"/>
                <a:cs typeface="Calibri"/>
                <a:sym typeface="Calibri"/>
              </a:rPr>
              <a:t>Pooling backpropagation - Max pooling </a:t>
            </a:r>
            <a:endParaRPr sz="1800" b="1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0" name="Google Shape;33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3100" y="1371679"/>
            <a:ext cx="1903488" cy="190349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20262" y="1371675"/>
            <a:ext cx="1903488" cy="1903496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32"/>
          <p:cNvSpPr txBox="1"/>
          <p:nvPr/>
        </p:nvSpPr>
        <p:spPr>
          <a:xfrm>
            <a:off x="2861450" y="1953975"/>
            <a:ext cx="9228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=</a:t>
            </a:r>
            <a:endParaRPr sz="36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3" name="Google Shape;333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7000" y="1371675"/>
            <a:ext cx="1903500" cy="190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32"/>
          <p:cNvSpPr txBox="1"/>
          <p:nvPr/>
        </p:nvSpPr>
        <p:spPr>
          <a:xfrm>
            <a:off x="5734775" y="2038493"/>
            <a:ext cx="3912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*</a:t>
            </a:r>
            <a:endParaRPr sz="36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5" name="Google Shape;335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47075" y="3363875"/>
            <a:ext cx="336967" cy="56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395854" y="3363875"/>
            <a:ext cx="352284" cy="56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3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141525" y="3363862"/>
            <a:ext cx="352300" cy="5667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17521;p60"/>
          <p:cNvSpPr txBox="1">
            <a:spLocks/>
          </p:cNvSpPr>
          <p:nvPr/>
        </p:nvSpPr>
        <p:spPr>
          <a:xfrm>
            <a:off x="323080" y="3012396"/>
            <a:ext cx="6531376" cy="513786"/>
          </a:xfrm>
          <a:prstGeom prst="rect">
            <a:avLst/>
          </a:prstGeom>
          <a:solidFill>
            <a:schemeClr val="tx1"/>
          </a:solidFill>
          <a:ln w="28575">
            <a:solidFill>
              <a:schemeClr val="bg2"/>
            </a:solidFill>
            <a:prstDash val="solid"/>
          </a:ln>
        </p:spPr>
        <p:txBody>
          <a:bodyPr spcFirstLastPara="1" wrap="square" lIns="91425" tIns="45700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en" dirty="0">
              <a:solidFill>
                <a:schemeClr val="lt2"/>
              </a:solidFill>
            </a:endParaRPr>
          </a:p>
        </p:txBody>
      </p:sp>
      <p:sp>
        <p:nvSpPr>
          <p:cNvPr id="19" name="Google Shape;17521;p60"/>
          <p:cNvSpPr txBox="1">
            <a:spLocks/>
          </p:cNvSpPr>
          <p:nvPr/>
        </p:nvSpPr>
        <p:spPr>
          <a:xfrm>
            <a:off x="326065" y="376835"/>
            <a:ext cx="8466706" cy="562067"/>
          </a:xfrm>
          <a:prstGeom prst="rect">
            <a:avLst/>
          </a:prstGeom>
          <a:solidFill>
            <a:schemeClr val="tx1"/>
          </a:solidFill>
          <a:ln w="28575">
            <a:solidFill>
              <a:schemeClr val="bg2"/>
            </a:solidFill>
            <a:prstDash val="solid"/>
          </a:ln>
        </p:spPr>
        <p:txBody>
          <a:bodyPr spcFirstLastPara="1" wrap="square" lIns="91425" tIns="45700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en" dirty="0">
              <a:solidFill>
                <a:schemeClr val="lt2"/>
              </a:solidFill>
            </a:endParaRPr>
          </a:p>
        </p:txBody>
      </p:sp>
      <p:sp>
        <p:nvSpPr>
          <p:cNvPr id="18" name="Google Shape;17521;p60"/>
          <p:cNvSpPr txBox="1">
            <a:spLocks/>
          </p:cNvSpPr>
          <p:nvPr/>
        </p:nvSpPr>
        <p:spPr>
          <a:xfrm>
            <a:off x="331351" y="944979"/>
            <a:ext cx="8458435" cy="1720714"/>
          </a:xfrm>
          <a:prstGeom prst="rect">
            <a:avLst/>
          </a:prstGeom>
          <a:solidFill>
            <a:schemeClr val="tx1"/>
          </a:solidFill>
          <a:ln w="19050">
            <a:solidFill>
              <a:schemeClr val="bg2"/>
            </a:solidFill>
            <a:prstDash val="solid"/>
          </a:ln>
        </p:spPr>
        <p:txBody>
          <a:bodyPr spcFirstLastPara="1" wrap="square" lIns="91425" tIns="45700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en" dirty="0">
              <a:solidFill>
                <a:schemeClr val="lt2"/>
              </a:solidFill>
            </a:endParaRPr>
          </a:p>
        </p:txBody>
      </p:sp>
      <p:sp>
        <p:nvSpPr>
          <p:cNvPr id="6" name="Google Shape;17521;p60"/>
          <p:cNvSpPr txBox="1">
            <a:spLocks/>
          </p:cNvSpPr>
          <p:nvPr/>
        </p:nvSpPr>
        <p:spPr>
          <a:xfrm>
            <a:off x="3275756" y="944979"/>
            <a:ext cx="2576093" cy="1720714"/>
          </a:xfrm>
          <a:prstGeom prst="rect">
            <a:avLst/>
          </a:prstGeom>
          <a:solidFill>
            <a:schemeClr val="tx1"/>
          </a:solidFill>
          <a:ln w="19050">
            <a:solidFill>
              <a:schemeClr val="bg2"/>
            </a:solidFill>
            <a:prstDash val="solid"/>
          </a:ln>
        </p:spPr>
        <p:txBody>
          <a:bodyPr spcFirstLastPara="1" wrap="square" lIns="91425" tIns="45700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en" dirty="0">
              <a:solidFill>
                <a:schemeClr val="lt2"/>
              </a:solidFill>
            </a:endParaRPr>
          </a:p>
        </p:txBody>
      </p:sp>
      <p:sp>
        <p:nvSpPr>
          <p:cNvPr id="7" name="Google Shape;17523;p60"/>
          <p:cNvSpPr txBox="1">
            <a:spLocks/>
          </p:cNvSpPr>
          <p:nvPr/>
        </p:nvSpPr>
        <p:spPr>
          <a:xfrm>
            <a:off x="6213693" y="944979"/>
            <a:ext cx="2576093" cy="1720714"/>
          </a:xfrm>
          <a:prstGeom prst="rect">
            <a:avLst/>
          </a:prstGeom>
          <a:solidFill>
            <a:schemeClr val="tx1"/>
          </a:solidFill>
          <a:ln w="19050">
            <a:solidFill>
              <a:schemeClr val="bg2"/>
            </a:solidFill>
            <a:prstDash val="solid"/>
          </a:ln>
        </p:spPr>
        <p:txBody>
          <a:bodyPr spcFirstLastPara="1" wrap="square" lIns="91425" tIns="45700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en" dirty="0">
              <a:solidFill>
                <a:schemeClr val="accent4"/>
              </a:solidFill>
            </a:endParaRPr>
          </a:p>
        </p:txBody>
      </p:sp>
      <p:sp>
        <p:nvSpPr>
          <p:cNvPr id="10" name="Google Shape;17521;p60"/>
          <p:cNvSpPr txBox="1">
            <a:spLocks/>
          </p:cNvSpPr>
          <p:nvPr/>
        </p:nvSpPr>
        <p:spPr>
          <a:xfrm>
            <a:off x="323080" y="944979"/>
            <a:ext cx="2590833" cy="1721872"/>
          </a:xfrm>
          <a:prstGeom prst="rect">
            <a:avLst/>
          </a:prstGeom>
          <a:solidFill>
            <a:schemeClr val="tx1"/>
          </a:solidFill>
          <a:ln w="19050">
            <a:solidFill>
              <a:schemeClr val="bg2"/>
            </a:solidFill>
            <a:prstDash val="solid"/>
          </a:ln>
        </p:spPr>
        <p:txBody>
          <a:bodyPr spcFirstLastPara="1" wrap="square" lIns="91425" tIns="45700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en" dirty="0">
              <a:solidFill>
                <a:schemeClr val="lt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32</a:t>
            </a:fld>
            <a:endParaRPr lang="en"/>
          </a:p>
        </p:txBody>
      </p:sp>
      <p:sp>
        <p:nvSpPr>
          <p:cNvPr id="9" name="TextBox 8"/>
          <p:cNvSpPr txBox="1"/>
          <p:nvPr/>
        </p:nvSpPr>
        <p:spPr>
          <a:xfrm>
            <a:off x="359984" y="998056"/>
            <a:ext cx="257609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600" dirty="0"/>
              <a:t>Using </a:t>
            </a:r>
            <a:r>
              <a:rPr lang="en-US" sz="1600" dirty="0" smtClean="0"/>
              <a:t>multiple convolution </a:t>
            </a:r>
            <a:r>
              <a:rPr lang="en-US" sz="1600" dirty="0"/>
              <a:t>layers in a CNN allows the network to learn increasingly complex features from the input </a:t>
            </a:r>
            <a:r>
              <a:rPr lang="en-US" sz="1600" dirty="0">
                <a:solidFill>
                  <a:srgbClr val="FF0000"/>
                </a:solidFill>
              </a:rPr>
              <a:t>image</a:t>
            </a:r>
            <a:r>
              <a:rPr lang="en-US" sz="1600" dirty="0"/>
              <a:t> or </a:t>
            </a:r>
            <a:r>
              <a:rPr lang="en-US" sz="1600" dirty="0">
                <a:solidFill>
                  <a:srgbClr val="FF0000"/>
                </a:solidFill>
              </a:rPr>
              <a:t>video</a:t>
            </a:r>
            <a:r>
              <a:rPr lang="en-US" sz="1600" dirty="0"/>
              <a:t>. </a:t>
            </a:r>
          </a:p>
        </p:txBody>
      </p:sp>
      <p:sp>
        <p:nvSpPr>
          <p:cNvPr id="11" name="Google Shape;17521;p60"/>
          <p:cNvSpPr txBox="1">
            <a:spLocks/>
          </p:cNvSpPr>
          <p:nvPr/>
        </p:nvSpPr>
        <p:spPr>
          <a:xfrm>
            <a:off x="324263" y="3527340"/>
            <a:ext cx="6531376" cy="1028581"/>
          </a:xfrm>
          <a:prstGeom prst="rect">
            <a:avLst/>
          </a:prstGeom>
          <a:solidFill>
            <a:schemeClr val="tx1"/>
          </a:solidFill>
          <a:ln w="19050">
            <a:solidFill>
              <a:schemeClr val="bg2"/>
            </a:solidFill>
            <a:prstDash val="solid"/>
          </a:ln>
        </p:spPr>
        <p:txBody>
          <a:bodyPr spcFirstLastPara="1" wrap="square" lIns="91425" tIns="45700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en" dirty="0">
              <a:solidFill>
                <a:schemeClr val="lt2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385405" y="1209415"/>
            <a:ext cx="234802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1600" dirty="0"/>
              <a:t>The first convolution layers learn simple features, such as </a:t>
            </a:r>
            <a:r>
              <a:rPr lang="en-US" sz="1600" b="1" dirty="0">
                <a:solidFill>
                  <a:srgbClr val="D9D9D9">
                    <a:lumMod val="10000"/>
                  </a:srgbClr>
                </a:solidFill>
              </a:rPr>
              <a:t>edges</a:t>
            </a:r>
            <a:r>
              <a:rPr lang="en-US" sz="1600" dirty="0"/>
              <a:t> and </a:t>
            </a:r>
            <a:r>
              <a:rPr lang="en-US" sz="1600" b="1" dirty="0">
                <a:solidFill>
                  <a:srgbClr val="D9D9D9">
                    <a:lumMod val="10000"/>
                  </a:srgbClr>
                </a:solidFill>
              </a:rPr>
              <a:t>corners</a:t>
            </a:r>
            <a:r>
              <a:rPr lang="en-US" sz="1600" dirty="0"/>
              <a:t>.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261007" y="1185123"/>
            <a:ext cx="248146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600" dirty="0"/>
              <a:t>The deeper convolution layers learn more complex features, such as </a:t>
            </a:r>
            <a:r>
              <a:rPr lang="en-US" sz="1600" b="1" dirty="0">
                <a:solidFill>
                  <a:srgbClr val="D9D9D9">
                    <a:lumMod val="10000"/>
                  </a:srgbClr>
                </a:solidFill>
              </a:rPr>
              <a:t>shapes</a:t>
            </a:r>
            <a:r>
              <a:rPr lang="en-US" sz="1600" dirty="0"/>
              <a:t> and </a:t>
            </a:r>
            <a:r>
              <a:rPr lang="en-US" sz="1600" b="1" dirty="0">
                <a:solidFill>
                  <a:srgbClr val="D9D9D9">
                    <a:lumMod val="10000"/>
                  </a:srgbClr>
                </a:solidFill>
              </a:rPr>
              <a:t>textures</a:t>
            </a:r>
            <a:r>
              <a:rPr lang="en-US" sz="1600" dirty="0"/>
              <a:t>.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81392" y="3626131"/>
            <a:ext cx="60147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600" dirty="0"/>
              <a:t>Pooling layers </a:t>
            </a:r>
            <a:r>
              <a:rPr lang="en-US" sz="1600" b="1" dirty="0"/>
              <a:t>reduce feature map dimensions </a:t>
            </a:r>
            <a:r>
              <a:rPr lang="en-US" sz="1600" dirty="0"/>
              <a:t>while retaining crucial information using operations like max pooling (selecting maximum values) or average pooling (calculating averages).</a:t>
            </a:r>
            <a:endParaRPr lang="en-US" sz="1600" b="1" dirty="0"/>
          </a:p>
        </p:txBody>
      </p:sp>
      <p:sp>
        <p:nvSpPr>
          <p:cNvPr id="20" name="Google Shape;329;p32"/>
          <p:cNvSpPr txBox="1"/>
          <p:nvPr/>
        </p:nvSpPr>
        <p:spPr>
          <a:xfrm>
            <a:off x="481927" y="421210"/>
            <a:ext cx="4299300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 smtClean="0">
                <a:latin typeface="Calibri"/>
                <a:ea typeface="Calibri"/>
                <a:cs typeface="Calibri"/>
                <a:sym typeface="Calibri"/>
              </a:rPr>
              <a:t>Purpose of Convolution </a:t>
            </a:r>
            <a:r>
              <a:rPr lang="en" sz="2400" b="1" dirty="0">
                <a:latin typeface="Calibri"/>
                <a:ea typeface="Calibri"/>
                <a:cs typeface="Calibri"/>
                <a:sym typeface="Calibri"/>
              </a:rPr>
              <a:t>l</a:t>
            </a:r>
            <a:r>
              <a:rPr lang="en" sz="2400" b="1" dirty="0" smtClean="0">
                <a:latin typeface="Calibri"/>
                <a:ea typeface="Calibri"/>
                <a:cs typeface="Calibri"/>
                <a:sym typeface="Calibri"/>
              </a:rPr>
              <a:t>ayers  </a:t>
            </a:r>
            <a:endParaRPr sz="24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329;p32"/>
          <p:cNvSpPr txBox="1"/>
          <p:nvPr/>
        </p:nvSpPr>
        <p:spPr>
          <a:xfrm>
            <a:off x="386512" y="3004150"/>
            <a:ext cx="5436532" cy="523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 smtClean="0">
                <a:latin typeface="Calibri"/>
                <a:ea typeface="Calibri"/>
                <a:cs typeface="Calibri"/>
                <a:sym typeface="Calibri"/>
              </a:rPr>
              <a:t>Purpose of Pooling </a:t>
            </a:r>
            <a:r>
              <a:rPr lang="en" sz="2200" b="1" dirty="0">
                <a:latin typeface="Calibri"/>
                <a:ea typeface="Calibri"/>
                <a:cs typeface="Calibri"/>
                <a:sym typeface="Calibri"/>
              </a:rPr>
              <a:t>l</a:t>
            </a:r>
            <a:r>
              <a:rPr lang="en" sz="2200" b="1" dirty="0" smtClean="0">
                <a:latin typeface="Calibri"/>
                <a:ea typeface="Calibri"/>
                <a:cs typeface="Calibri"/>
                <a:sym typeface="Calibri"/>
              </a:rPr>
              <a:t>ayers   </a:t>
            </a:r>
            <a:endParaRPr sz="2200" b="1" dirty="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68298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2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  <p:sp>
        <p:nvSpPr>
          <p:cNvPr id="329" name="Google Shape;329;p32"/>
          <p:cNvSpPr txBox="1"/>
          <p:nvPr/>
        </p:nvSpPr>
        <p:spPr>
          <a:xfrm>
            <a:off x="343375" y="300450"/>
            <a:ext cx="4299300" cy="523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 smtClean="0">
                <a:latin typeface="Calibri"/>
                <a:ea typeface="Calibri"/>
                <a:cs typeface="Calibri"/>
                <a:sym typeface="Calibri"/>
              </a:rPr>
              <a:t>Visualization </a:t>
            </a:r>
            <a:endParaRPr sz="22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528675" y="4543668"/>
            <a:ext cx="287772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/>
              <a:t>https://poloclub.github.io/cnn-explainer/</a:t>
            </a:r>
            <a:endParaRPr lang="en-US" sz="1200" dirty="0"/>
          </a:p>
        </p:txBody>
      </p:sp>
      <p:sp>
        <p:nvSpPr>
          <p:cNvPr id="6" name="AutoShape 6" descr="data:image/png;base64,iVBORw0KGgoAAAANSUhEUgAAAZUAAAGTCAYAAADgAo8mAAAAOXRFWHRTb2Z0d2FyZQBNYXRwbG90bGliIHZlcnNpb24zLjcuMSwgaHR0cHM6Ly9tYXRwbG90bGliLm9yZy/bCgiHAAAACXBIWXMAAA9hAAAPYQGoP6dpAAAWIElEQVR4nO3d32vc97kn8GdGP76SbVn+Xce1Yp+0kJZNHThhWRYOuGmhtOR66U0KKaHkTwgqLMX0QtfxTSFXvQzk9twkV23PlixL2Isemj3JHteO5aiN88sjxRqNpJnZiyQq7LGckZ4nsuS8XjBgmc/3mUff+c689Z1fT2s4HA4DAAq0H3QDADw8hAoAZYQKAGWECgBlhAoAZYQKAGWECgBlhAoAZcb34koGg0EsLS3FzMxMtFqtvbhKAIoMh8NYWVmJc+fORbt9/3ORPQmVpaWlmJub24urAuArsri4GOfPn7/vmj0JlZmZmYiI+N5/++8xNjG1F1fJHhkUHEG947mz19Vv9tM9TH/zbrrGYyc+StdotwbpGn/79Ghq+4/fOpXu4cSf89/+dGSxl64x1ttM19g8NJGusX40d0dZPzqW7mGYuJv1N9biX1/99dZj+f3sSah88ZTX2MRUjE0KlYdJq+AIGmtyodKezofK2KH8g8/E4cl0jYpQGRs2uR6m8vfRscl8qIyP558qH9vM364xng+VwUTujtKffLCh8oVRXr7wQj0AZYQKAGWECgBlhAoAZXb86tGrr74aZ8+ejWvXrsVzzz13zzW9Xi96vb+/c2N5eXnXDQJwcOz4TOXkyZOxsbERjz766LZrFhYWYnZ2duviMyoAXw87DpX33nsvxsbG4ubNm9uumZ+fj06ns3VZXFxMNQnAwbDjp79+9rOfRUTE5cuXt13TNE00Te698gAcPF6oB6CMUAGgjFABoIxQAaCMUAGgzJ58SzFfgYJvHC352voT+Ubuns99y/Dxf/gk3cN/Obv9W+RHdb7J9/F/V8+ka7zf/vKvJ7+f/nT+m5J7s/lv1Z06kj9Ax9by31Lc7uW/BXsy+fnvwUT+frY5tfsaw/7o3zrtTAWAMkIFgDJCBYAyQgWAMkIFgDJCBYAyQgWAMkIFgDJCBYAyQgWAMkIFgDJCBYAyQgWAMkIFgDJCBYAyQgWAMoZ0HVAbh/NDe9ZO5vtYO5cfgvSNRz9ObX/5kX9P9/DU4evpGofbvXSNd9dOpGsMhrljYzg5+kCm7WwcSZeI4Xj+GG+t54/PsfV0iWiv5/5+n2jyQ88GY7uvMdjBbnSmAkAZoQJAGaECQBmhAkAZoQJAGaECQBmhAkAZoQJAGaECQBmhAkAZoQJAGaECQBmhAkAZoQJAGaECQJkdz1P53e9+F+Pj43Hjxo149tln77mm1+tFr/f32RLLy8u77/AhNCiYYtM7lq+x9s2NdI25ix+ma/znU++mtv+H5oN0D0fba+ka68P8zItufyLfx2ayj1Z+nspgMl0i+k1+nspwMn9na6/mB6q0urka44fyO3Tj8O7PIdqbox8TO76W7373u9Hv92NiYvuDf2FhIWZnZ7cuc3NzO70aAA6gHYfKb3/724j47OxjMBjcc838/Hx0Op2ty+LiYqpJAA6GHZ8bvvjiixERcfny5W3XNE0TTdPsvisADiQv1ANQRqgAUEaoAFBGqABQRqgAUEaoAFBGqABQRqgAUEaoAFBGqABQRqgAUEaoAFBGqABQpmBc1NdLyYCtE/nhQ925zXSNigFb//XM9XSN2bFuavubvZPpHj7ePJKusVowmermyol0jbvd3DeEtw/lj63uufwxvrxa8fB0KF3h8M18F2MfJ4d0LeeHyI3PJPbnxr3HnNyLMxUAyggVAMoIFQDKCBUAyggVAMoIFQDKCBUAyggVAMoIFQDKCBUAyggVAMoIFQDKCBUAyggVAMoIFQDKCBUAynzthnQNx3Lbb8wUDNg6O/rAm+2cnvskXeOfzlxL17g4lR/09dbqudT2/9b5RrqHT9dzg60iIu728kO67nyQHxYWg9wxOnPm03QLM6c76RpLk/mBZYOJ/G0y3p1K1zh0ZzW1fftO/jaZOLb736O1OfrgNmcqAJQRKgCUESoAlBEqAJQRKgCUESoAlBEqAJTZ8edUXn755Xj88cfj+vXr8dxzz91zTa/Xi16vt/Xz8vLyrhsE4ODY8ZnK6dOn48aNG/Hoo49uu2ZhYSFmZ2e3LnNzc6kmATgYdhwqU1NTcfHixbh58+a2a+bn56PT6WxdFhcXU00CcDDs+Omvn/zkJxERcfny5W3XNE0TTZP/2gsADhYv1ANQRqgAUEaoAFBGqABQRqgAUOZgDenKz8eKjSO5Iqtnh+kemosr6RrfOfF+usZEu5+u8fbq2XSNNz/Y/jNPo1h6/1i6h2EvOb0tIlob+b/RJu/ka2QH0U19c/SBTNt56lT+YwTHp7rpGn9ez39G7vB7+YfJQ+O5G2X40d10D2Orx3Z//X1DugB4AIQKAGWECgBlhAoAZYQKAGWECgBlhAoAZYQKAGWECgBlhAoAZYQKAGWECgBlhAoAZYQKAGWECgBlhAoAZQ7UkK5BQbe948kezq+le5g7fiddoykYsHV99WS6xs2VE+ka772b62Pi4/yB0RqkS0QU1Jj4ND+JbjCR2352Kn+M/9PRd9I1njycH/T115WZdI3esVPpGoMmd6O01jfSPbTWdz98rdUf/fHGmQoAZYQKAGWECgBlhAoAZYQKAGWECgBlhAoAZYQKAGWECgBlhAoAZYQKAGWECgBlhAoAZYQKAGWECgBldjyI4o9//GP84Q9/iLm5uXj22WfvuabX60Wv19v6eXl5efcdAnBg7DhUHnnkkfjBD34QN27c2HbNwsJCXLlyJdPXPW0cyQ8wWntk94NqIiIeO/tRuoe5w3fSNbr95CSmiLi5kpxYFhGL7+UHfU3fyv0uEyvpFiLyh1b0m4I2hgU1kvPbmrHcfSQi4uLEh+kaJ5vely/6Eq8d/0/pGn8+kh/SFWO5A2zY7aZbaK/tftBXqz/6tjt++uudd96Js2fPxvLycgwG9x51Nz8/H51OZ+uyuJif4AbA/rfjM5Uf//jHERHxi1/8Yts1TdNE0xT82QbAgeKFegDKCBUAyggVAMoIFQDKCBUAyggVAMoIFQDKCBUAyggVAMoIFQDKCBUAyggVAMoIFQDK7PhbijMGkxGtyd1v3zuRHzZx7JHcwLDvHV9K91Dhxqcn0jUWb+VnoRy6lrhBP3d4KXe7jnfzx8V6waye9nTBUJYCg+S9uruZn9UzlR3qEhHfmjiSrnGquZuuMcjvjrThZn7GTWtj9zVag9G3daYCQBmhAkAZoQJAGaECQBmhAkAZoQJAGaECQBmhAkAZoQJAGaECQBmhAkAZoQJAGaECQBmhAkAZoQJAGaECQJm9HdI1HtFKXOP68UG6h3889X5q+0ebj9M93OzlB2zd+vhYusbUYn7A1sy7+dvk0Ae5AUT9Jv+30WAiX6Odn0sVg7F8jeGhBz8s7HArP1SqN9xI17izPp2u0c63Ea313P4YtvK36XB89wfXsD/6ts5UACgjVAAoI1QAKCNUACgjVAAoI1QAKCNUACgz8qdGrl69GsPhMH7605/GW2+9Fd1uN5555pl7ru31etHr9bZ+Xl5ezncKwL438pnKiRMn4umnn45r165FRMT09PYfKlpYWIjZ2dmty9zcXL5TAPa9kUPl7t278dprr8X58+djOBxGt9vddu38/Hx0Op2ty+LiYkmzAOxvIz/99cILL2z9+8KFC/dd2zRNNE2z+64AOJC8UA9AGaECQBmhAkAZoQJAGaECQJk9HtLVitZEYtjMbH5azhMzS6ntz018ku7hfy8/mq6x9kF++NCpm8N0jaN/2f6t5aNqDXN9bJ6dSvcwbD/4wVYREf0m38faqdz23z76QbqHCm9v5Kee/aVzMl1jciVdIlq93JCu9pEj6R6Gh3b/jtzhDm4KZyoAlBEqAJQRKgCUESoAlBEqAJQRKgCUESoAlBEqAJQRKgCUESoAlBEqAJQRKgCUESoAlBEqAJQRKgCUESoAlNnjIV0RrcQ1Hp5ZS/fwWHM7tX2/IIf/uno0XWP6r/mbbvYv+f05ceujdI3+mdnc9pP526S/+/lFWzYOFQzYOp0fnLb+SG6YXdPODZSKiPjd6rfTNf519Xy6xvvvnkjX+MYng3SNGMsdo+1T+d9jfWb3B/nm5ujHpTMVAMoIFQDKCBUAyggVAMoIFQDKCBUAyggVAMoIFQDKCBUAyggVAMoIFQDKCBUAyggVAMoIFQDKCBUAyow8lOOll16K48ePxw9/+MP405/+FGfOnImnnnrqnmt7vV70er2tn5eXl/OdArDvjRwqTz75ZLTb7Zieno5Tp07Fxsb2g4AWFhbiypUr/+H/h+OfXXbr+KHu7jf+3GOTuSFd/9Z7JN3D7ZUj6RrNx+kSMXn703SNYTd/mwwncgOIekfzw7G6pwoGbJ0pGOZ0uvfla77E9FRuSNe/r5xO9/B/OmfTNa6/fzJdY/pWfpjd+Fo/XaN/JDcFrnU4P0Vu48ju98Xmxujbjvz017Vr1+I3v/lNbG5uxvT0dNy6dWvbtfPz89HpdLYui4uLIzcEwME1cvw8//zz8fzzz0dExJkzZ+KJJ57Ydm3TNNE0BfNZAThQvFAPQBmhAkAZoQJAGaECQBmhAkAZoQJAGaECQBmhAkAZoQJAGaECQBmhAkAZoQJAGaECQJn8sIEdGIxFtMZ2v/2ZQyvpHs6N5eZVfDye72FyfDNdo2ByRwwnC27+c/nZG8uPHUpt3/l2uoXYPL2erjF1ND8Lpd3O37Jrq5Op7d++9Y10D4O7E+kaze3Eg8Xnpj8Ypmu0+/ka/UO5/TGYzP/9v3Fk9zU2N0bf1pkKAGWECgBlhAoAZYQKAGWECgBlhAoAZYQKAGWECgBlhAoAZYQKAGWECgBlhAoAZYQKAGWECgBlhAoAZYQKAGX2dEjXcOyzy24dGs8PUppp5wb/XBj/JN3DpdN/Tdf4l4sn0zUmV2bTNVqD/ACjzrdzf9v0z+aHY01MbaRrrPfyd6fBar7G+J1cjXZ+V8T4p610jeZO/tia/DRfo5WfqRf9qdzjzsbh/N//m1O7r9FvG9IFwAMgVAAoI1QAKCNUACgjVAAoI1QAKCNUACgz8hvar169Gp1OJ375y1/G73//++h2u/HMM8/cc22v14te7++fHVheXs53CsC+N/KZyqVLl+LYsWMxGAwiImJ6enrbtQsLCzE7O7t1mZuby3cKwL43cqi8/fbbcefOnVhaWorhcBjdbnfbtfPz89HpdLYui4uLJc0CsL+N/PTXCy+8sPXvCxcu3Hdt0zTRNM3uuwLgQPJCPQBlhAoAZYQKAGWECgBlhAoAZfZ0SFer/9llt5bXt/9szKhWBokGIuJYQQz/48zNdI3/efFiusad9SPpGu1efof0jg9S2w8LethYnUrXGFvN99HczdcY3/7d/iOpGNI1luwhomZI10Q3d2xV2TiSu103DuWPi0FiTthgB7vRmQoAZYQKAGWECgBlhAoAZYQKAGWECgBlhAoAZYQKAGWECgBlhAoAZYQKAGWECgBlhAoAZYQKAGWECgBlhAoAZfZ0SFd7I6KdiLF37xxP9/A/unOp7b/XLKV7eKx5P13jyXPvpWv8r+7FdI327cl0jfFuK9dDJ38Yt9dzPUREjK2nS0Tk51JFezO3/dhavonJ5X0yYKtgf24WDMjamM4dX8PEgK0vtBK7s7WD/ehMBYAyQgWAMkIFgDJCBYAyQgWAMkIFgDJCBYAyQgWAMkIFgDJCBYAyQgWAMkIFgDJCBYAyQgWAMkIFgDIjD6K4evVqRET86Ec/iuvXr8eZM2fiqaeeuufaXq8XvV5v6+fl5eVkmwAcBCOHyqVLl2JlZSW+853vxMrKSmxsbGy7dmFhIa5cufIf/r+9GdFODJvp3Dm0+40/988fPZna/t2ZU+kePtw4kq6xuHIsXWPYzU/+GVsrGG6VrDG2lm6hxE4GGW1bo5+vMb6aa6QpGLA1vpYfsNVKDhuLiOhP5Y/PzYIaw+RzQhXHRcpXMaTr+vXrcePGjbh9+3ZMT0/HrVu3tl07Pz8fnU5n67K4uDh6RwAcWCOfqfz85z/f+veZM2fiiSee2HZt0zTRNE2uMwAOHC/UA1BGqABQRqgAUEaoAFBGqABQRqgAUEaoAFBGqABQRqgAUEaoAFBGqABQRqgAUEaoAFBGqABQZuSvvq/Q7n82qGvXOhPpHt755HRq+83stJ2I2Bzka6z2JtM1Yvjghw9VaOXnQZVobz+3bmRj6/kBWRPJIV3tzXwPg/H8sTWoGLDV7I9jfL8co3thHzwkAPCwECoAlBEqAJQRKgCUESoAlBEqAJQRKgCUESoAlBEqAJQRKgCUESoAlBEqAJQRKgCUESoAlBEqAJTZ23kqG8Not3Y/q2FiOZ+BH344k9o+0/8XpsYzQ2U+MyiYhRKT+SEP/en8bZLdpa1+fl+M9dIlor2RPzbG1vJ9RLKNkhkkY/tjjknF3aTgLv+14kwFgDJCBYAyQgWAMkIFgDJCBYAyQgWAMkIFgDIjf07l9ddfjzfeeCNeeOGFeOutt6Lb7cYzzzxzz7W9Xi96vb+/8X95eTnfKQD73sih8vjjj0fTNHHt2rWIiJient527cLCQly5ciXfHQAHyshPf73yyivx5ptvxvnz52M4HEa329127fz8fHQ6na3L4uJiSbMA7G8jn6m8+OKLW/++cOHCfdc2TRNN0+y+KwAOJC/UA1BGqABQRqgAUEaoAFBGqABQZk+HdLX6n112a2IlP3Gn/8FkavsP2rkhXxERU4fW0zVaBcOHxprEjfG5iiFdw95YavtWftZYyXCs8e3fZT+yit8lOyBrvwzHqlCxP9kZZyoAlBEqAJQRKgCUESoAlBEqAJQRKgCUESoAlBEqAJQRKgCUESoAlBEqAJQRKgCUESoAlBEqAJQRKgCU2ZN5KsPhMCIi+uu5oRX9Xn5Iw2AtN2BhuNpL99CPjXSNinkqg25+2MSgm5/JMljLzVOpOC7a+RE30V4fpmuUzP9I7g7zVPj/9Tc+e+z+4rH8flrDUVYl3bp1K+bm5r7qqwHgK7S4uBjnz5+/75o9CZXBYBBLS0sxMzMTrXv8ib28vBxzc3OxuLgYR48e/arbeejZn7Xsz1r2Z6292J/D4TBWVlbi3Llz0W7f/1R2T57+arfbX5puERFHjx51kBWyP2vZn7Xsz1pf9f6cnZ0daZ0X6gEoI1QAKLMvQqVpmvjVr34VTdM86FYeCvZnLfuzlv1Za7/tzz15oR6Ar4d9caYCwMNBqABQRqgAUGZfhMqrr74ab7zxxoNu46Hx8ssvx+3btx90Gw+Nq1evxksvvRR/+9vfHnQrD4WrV6/Gr3/96+j381/xQ8Trr78eV65c2TfH574IlZMnT0a3233QbTw0Tp8+Hb1e/jvK+MyJEyfi6aefjmvXrj3oVh4Kly5dimPHjsVg4Iu5Kjz++OPx/e9/f98cn/siVD766KOYnp5+0G08NI4dOxZLS0sPuo2Hxt27d+O1116Lb33rWw+6lYfC22+/HXfu3IlOp/OgW3kovPLKK/Hmm2/um+PTW4oBKLMvzlQAeDgIFQDKCBUAyggVAMoIFQDKCBUAyggVAMoIFQDKCBUAyggVAMr8P9Uq7uv+piv8AAAAAElFTkSuQmCC"/>
          <p:cNvSpPr>
            <a:spLocks noChangeAspect="1" noChangeArrowheads="1"/>
          </p:cNvSpPr>
          <p:nvPr/>
        </p:nvSpPr>
        <p:spPr bwMode="auto">
          <a:xfrm>
            <a:off x="1485611" y="2280083"/>
            <a:ext cx="1777134" cy="1777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472" y="823640"/>
            <a:ext cx="1944277" cy="192543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3025" y="843871"/>
            <a:ext cx="1916660" cy="190520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21156" y="824788"/>
            <a:ext cx="1928130" cy="194337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73092" y="805809"/>
            <a:ext cx="1969247" cy="193865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9145" y="2978664"/>
            <a:ext cx="1958604" cy="195860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84244" y="2958062"/>
            <a:ext cx="1955487" cy="193624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2493025" y="322846"/>
            <a:ext cx="22998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MNIST digit 0 and 1</a:t>
            </a:r>
            <a:endParaRPr lang="en-US" i="1" dirty="0"/>
          </a:p>
        </p:txBody>
      </p:sp>
      <p:sp>
        <p:nvSpPr>
          <p:cNvPr id="2" name="TextBox 1"/>
          <p:cNvSpPr txBox="1"/>
          <p:nvPr/>
        </p:nvSpPr>
        <p:spPr>
          <a:xfrm>
            <a:off x="578242" y="642927"/>
            <a:ext cx="17645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 smtClean="0"/>
              <a:t>Image </a:t>
            </a:r>
            <a:endParaRPr lang="en-US" sz="800" dirty="0"/>
          </a:p>
        </p:txBody>
      </p:sp>
      <p:sp>
        <p:nvSpPr>
          <p:cNvPr id="16" name="TextBox 15"/>
          <p:cNvSpPr txBox="1"/>
          <p:nvPr/>
        </p:nvSpPr>
        <p:spPr>
          <a:xfrm>
            <a:off x="2544935" y="631657"/>
            <a:ext cx="17645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 err="1" smtClean="0"/>
              <a:t>Conv</a:t>
            </a:r>
            <a:endParaRPr lang="en-US" sz="800" dirty="0"/>
          </a:p>
        </p:txBody>
      </p:sp>
      <p:sp>
        <p:nvSpPr>
          <p:cNvPr id="17" name="TextBox 16"/>
          <p:cNvSpPr txBox="1"/>
          <p:nvPr/>
        </p:nvSpPr>
        <p:spPr>
          <a:xfrm>
            <a:off x="4480889" y="618312"/>
            <a:ext cx="17645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 err="1" smtClean="0"/>
              <a:t>ReLU</a:t>
            </a:r>
            <a:r>
              <a:rPr lang="en-US" sz="800" dirty="0" smtClean="0"/>
              <a:t> </a:t>
            </a:r>
            <a:endParaRPr lang="en-US" sz="800" dirty="0"/>
          </a:p>
        </p:txBody>
      </p:sp>
      <p:sp>
        <p:nvSpPr>
          <p:cNvPr id="18" name="TextBox 17"/>
          <p:cNvSpPr txBox="1"/>
          <p:nvPr/>
        </p:nvSpPr>
        <p:spPr>
          <a:xfrm>
            <a:off x="6432825" y="624874"/>
            <a:ext cx="17645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 err="1" smtClean="0"/>
              <a:t>Conv</a:t>
            </a:r>
            <a:r>
              <a:rPr lang="en-US" sz="800" dirty="0" smtClean="0"/>
              <a:t> </a:t>
            </a:r>
            <a:endParaRPr lang="en-US" sz="800" dirty="0"/>
          </a:p>
        </p:txBody>
      </p:sp>
      <p:sp>
        <p:nvSpPr>
          <p:cNvPr id="19" name="TextBox 18"/>
          <p:cNvSpPr txBox="1"/>
          <p:nvPr/>
        </p:nvSpPr>
        <p:spPr>
          <a:xfrm>
            <a:off x="537538" y="2769769"/>
            <a:ext cx="17645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 err="1" smtClean="0"/>
              <a:t>ReLU</a:t>
            </a:r>
            <a:r>
              <a:rPr lang="en-US" sz="800" dirty="0" smtClean="0"/>
              <a:t> </a:t>
            </a:r>
            <a:endParaRPr lang="en-US" sz="800" dirty="0"/>
          </a:p>
        </p:txBody>
      </p:sp>
      <p:sp>
        <p:nvSpPr>
          <p:cNvPr id="20" name="TextBox 19"/>
          <p:cNvSpPr txBox="1"/>
          <p:nvPr/>
        </p:nvSpPr>
        <p:spPr>
          <a:xfrm>
            <a:off x="2523533" y="2772142"/>
            <a:ext cx="17645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 smtClean="0"/>
              <a:t>Pooling 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3211594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2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  <p:sp>
        <p:nvSpPr>
          <p:cNvPr id="329" name="Google Shape;329;p32"/>
          <p:cNvSpPr txBox="1"/>
          <p:nvPr/>
        </p:nvSpPr>
        <p:spPr>
          <a:xfrm>
            <a:off x="336287" y="357158"/>
            <a:ext cx="459722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n-US" sz="2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The experiment: Comparison </a:t>
            </a: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of </a:t>
            </a:r>
            <a:r>
              <a:rPr lang="en-US" sz="2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models </a:t>
            </a:r>
            <a:endParaRPr sz="2000" b="1" dirty="0"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8" t="28771" r="15014" b="43853"/>
          <a:stretch/>
        </p:blipFill>
        <p:spPr>
          <a:xfrm>
            <a:off x="557177" y="1311740"/>
            <a:ext cx="7958262" cy="207125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77982" y="928255"/>
            <a:ext cx="7580243" cy="304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The result of Cat Dog Image Classification experiment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9938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2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  <p:sp>
        <p:nvSpPr>
          <p:cNvPr id="329" name="Google Shape;329;p32"/>
          <p:cNvSpPr txBox="1"/>
          <p:nvPr/>
        </p:nvSpPr>
        <p:spPr>
          <a:xfrm>
            <a:off x="336287" y="357158"/>
            <a:ext cx="459722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n-US" sz="2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The experiment: Comparison </a:t>
            </a: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of </a:t>
            </a:r>
            <a:r>
              <a:rPr lang="en-US" sz="2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models </a:t>
            </a:r>
            <a:endParaRPr sz="2000" b="1" dirty="0"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91351" y="4454188"/>
            <a:ext cx="7580243" cy="304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VGG 16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4894" y="849570"/>
            <a:ext cx="6309014" cy="3554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703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2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  <p:sp>
        <p:nvSpPr>
          <p:cNvPr id="329" name="Google Shape;329;p32"/>
          <p:cNvSpPr txBox="1"/>
          <p:nvPr/>
        </p:nvSpPr>
        <p:spPr>
          <a:xfrm>
            <a:off x="336287" y="357158"/>
            <a:ext cx="459722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n-US" sz="2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The experiment: Comparison </a:t>
            </a: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of </a:t>
            </a:r>
            <a:r>
              <a:rPr lang="en-US" sz="2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models </a:t>
            </a:r>
            <a:endParaRPr sz="2000" b="1" dirty="0"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22970" y="3612324"/>
            <a:ext cx="7580243" cy="304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VGG 16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429" y="1120920"/>
            <a:ext cx="8319655" cy="2303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589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7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  <p:sp>
        <p:nvSpPr>
          <p:cNvPr id="174" name="Google Shape;174;p17"/>
          <p:cNvSpPr txBox="1"/>
          <p:nvPr/>
        </p:nvSpPr>
        <p:spPr>
          <a:xfrm>
            <a:off x="343375" y="300450"/>
            <a:ext cx="42993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 smtClean="0">
                <a:latin typeface="Calibri"/>
                <a:ea typeface="Calibri"/>
                <a:cs typeface="Calibri"/>
                <a:sym typeface="Calibri"/>
              </a:rPr>
              <a:t>Advantages and Disadvantages of CNNs </a:t>
            </a:r>
            <a:endParaRPr sz="18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41246" y="4494247"/>
            <a:ext cx="78603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https://www.linkedin.com/advice/0/what-advantages-disadvantages-using-convolutional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16556" y="731550"/>
            <a:ext cx="752600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smtClean="0"/>
              <a:t>Advantages</a:t>
            </a:r>
            <a:r>
              <a:rPr lang="en-US" dirty="0" smtClean="0"/>
              <a:t>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Use </a:t>
            </a:r>
            <a:r>
              <a:rPr lang="en-US" dirty="0" smtClean="0">
                <a:solidFill>
                  <a:srgbClr val="FF0000"/>
                </a:solidFill>
              </a:rPr>
              <a:t>raw pixel </a:t>
            </a:r>
            <a:r>
              <a:rPr lang="en-US" dirty="0" smtClean="0"/>
              <a:t>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No require manual feature engineering (feature extractor) or pre-processing (PCA)</a:t>
            </a:r>
          </a:p>
          <a:p>
            <a:pPr lvl="2"/>
            <a:r>
              <a:rPr lang="en-US" dirty="0">
                <a:sym typeface="Wingdings" panose="05000000000000000000" pitchFamily="2" charset="2"/>
              </a:rPr>
              <a:t>	</a:t>
            </a:r>
            <a:r>
              <a:rPr lang="en-US" dirty="0" smtClean="0">
                <a:sym typeface="Wingdings" panose="05000000000000000000" pitchFamily="2" charset="2"/>
              </a:rPr>
              <a:t> </a:t>
            </a:r>
            <a:r>
              <a:rPr lang="en-US" b="1" dirty="0" smtClean="0"/>
              <a:t>Automatic</a:t>
            </a:r>
            <a:r>
              <a:rPr lang="en-US" dirty="0" smtClean="0"/>
              <a:t> feature extractor </a:t>
            </a:r>
          </a:p>
          <a:p>
            <a:pPr lvl="2"/>
            <a:r>
              <a:rPr lang="en-US" dirty="0"/>
              <a:t>	</a:t>
            </a:r>
            <a:r>
              <a:rPr lang="en-US" dirty="0" smtClean="0">
                <a:sym typeface="Wingdings" panose="05000000000000000000" pitchFamily="2" charset="2"/>
              </a:rPr>
              <a:t> </a:t>
            </a:r>
            <a:r>
              <a:rPr lang="en-US" dirty="0"/>
              <a:t>A</a:t>
            </a:r>
            <a:r>
              <a:rPr lang="en-US" dirty="0" smtClean="0"/>
              <a:t>dapt </a:t>
            </a:r>
            <a:r>
              <a:rPr lang="en-US" dirty="0"/>
              <a:t>to the most salient </a:t>
            </a:r>
            <a:r>
              <a:rPr lang="en-US" b="1" dirty="0"/>
              <a:t>characteristics of the images</a:t>
            </a:r>
            <a:r>
              <a:rPr lang="en-US" dirty="0"/>
              <a:t>, such as </a:t>
            </a:r>
            <a:r>
              <a:rPr lang="en-US" dirty="0" smtClean="0"/>
              <a:t>	edges</a:t>
            </a:r>
            <a:r>
              <a:rPr lang="en-US" dirty="0"/>
              <a:t>, </a:t>
            </a:r>
            <a:r>
              <a:rPr lang="en-US" dirty="0" smtClean="0"/>
              <a:t>		shapes</a:t>
            </a:r>
            <a:r>
              <a:rPr lang="en-US" dirty="0"/>
              <a:t>, colors, textures, and </a:t>
            </a:r>
            <a:r>
              <a:rPr lang="en-US" dirty="0" smtClean="0"/>
              <a:t>objects </a:t>
            </a:r>
            <a:r>
              <a:rPr lang="en-US" dirty="0" smtClean="0">
                <a:sym typeface="Wingdings" panose="05000000000000000000" pitchFamily="2" charset="2"/>
              </a:rPr>
              <a:t> generalize well to new data and 	</a:t>
            </a:r>
            <a:r>
              <a:rPr lang="en-US" b="1" dirty="0" smtClean="0">
                <a:sym typeface="Wingdings" panose="05000000000000000000" pitchFamily="2" charset="2"/>
              </a:rPr>
              <a:t>recognize 	pattern of image</a:t>
            </a:r>
            <a:r>
              <a:rPr lang="en-US" dirty="0" smtClean="0">
                <a:sym typeface="Wingdings" panose="05000000000000000000" pitchFamily="2" charset="2"/>
              </a:rPr>
              <a:t>. 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Reduce Dimensionally </a:t>
            </a:r>
            <a:r>
              <a:rPr lang="en-US" dirty="0" smtClean="0">
                <a:sym typeface="Wingdings" panose="05000000000000000000" pitchFamily="2" charset="2"/>
              </a:rPr>
              <a:t> </a:t>
            </a:r>
            <a:r>
              <a:rPr lang="en-US" dirty="0"/>
              <a:t>training and inference faster and more </a:t>
            </a:r>
            <a:r>
              <a:rPr lang="en-US" dirty="0" smtClean="0"/>
              <a:t>efficient.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rgbClr val="FF0000"/>
                </a:solidFill>
              </a:rPr>
              <a:t>Transfer Learning</a:t>
            </a:r>
            <a:r>
              <a:rPr lang="en-US" b="1" dirty="0" smtClean="0"/>
              <a:t>,</a:t>
            </a:r>
            <a:r>
              <a:rPr lang="en-US" dirty="0" smtClean="0"/>
              <a:t> data argumentation. </a:t>
            </a:r>
            <a:endParaRPr lang="en-US" b="1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516556" y="2762875"/>
            <a:ext cx="619597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smtClean="0"/>
              <a:t>Disadvantages</a:t>
            </a:r>
            <a:r>
              <a:rPr lang="en-US" dirty="0" smtClean="0"/>
              <a:t>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Hard to interpret and explain: </a:t>
            </a:r>
            <a:r>
              <a:rPr lang="en-US" dirty="0" smtClean="0">
                <a:solidFill>
                  <a:srgbClr val="FF0000"/>
                </a:solidFill>
              </a:rPr>
              <a:t>human interpretable</a:t>
            </a:r>
            <a:r>
              <a:rPr lang="en-US" b="1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</a:t>
            </a:r>
            <a:r>
              <a:rPr lang="en-US" dirty="0" smtClean="0"/>
              <a:t>equire </a:t>
            </a:r>
            <a:r>
              <a:rPr lang="en-US" dirty="0"/>
              <a:t>a </a:t>
            </a:r>
            <a:r>
              <a:rPr lang="en-US" b="1" dirty="0"/>
              <a:t>large amount of labeled data </a:t>
            </a:r>
            <a:r>
              <a:rPr lang="en-US" dirty="0"/>
              <a:t>to train </a:t>
            </a:r>
            <a:r>
              <a:rPr lang="en-US" dirty="0" smtClean="0"/>
              <a:t>effectively</a:t>
            </a:r>
            <a:r>
              <a:rPr lang="en-US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Hardware: </a:t>
            </a:r>
            <a:r>
              <a:rPr lang="en-US" b="1" dirty="0"/>
              <a:t>computation </a:t>
            </a:r>
            <a:r>
              <a:rPr lang="en-US" b="1" dirty="0" smtClean="0"/>
              <a:t>cost</a:t>
            </a:r>
            <a:r>
              <a:rPr lang="en-US" dirty="0"/>
              <a:t> </a:t>
            </a:r>
            <a:r>
              <a:rPr lang="en-US" b="1" dirty="0" smtClean="0"/>
              <a:t>(GPU)</a:t>
            </a:r>
            <a:r>
              <a:rPr lang="en-US" dirty="0" smtClean="0"/>
              <a:t>. 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Overfitting.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Curse of Dimensionality</a:t>
            </a:r>
            <a:r>
              <a:rPr lang="en-US" b="1" dirty="0" smtClean="0"/>
              <a:t>.</a:t>
            </a:r>
            <a:endParaRPr lang="en-US" b="1" dirty="0" smtClean="0"/>
          </a:p>
        </p:txBody>
      </p:sp>
    </p:spTree>
    <p:extLst>
      <p:ext uri="{BB962C8B-B14F-4D97-AF65-F5344CB8AC3E}">
        <p14:creationId xmlns:p14="http://schemas.microsoft.com/office/powerpoint/2010/main" val="3801646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17521;p60"/>
          <p:cNvSpPr txBox="1">
            <a:spLocks/>
          </p:cNvSpPr>
          <p:nvPr/>
        </p:nvSpPr>
        <p:spPr>
          <a:xfrm>
            <a:off x="341497" y="311888"/>
            <a:ext cx="8426674" cy="539037"/>
          </a:xfrm>
          <a:prstGeom prst="rect">
            <a:avLst/>
          </a:prstGeom>
          <a:solidFill>
            <a:schemeClr val="tx1"/>
          </a:solidFill>
          <a:ln w="28575">
            <a:solidFill>
              <a:schemeClr val="bg2"/>
            </a:solidFill>
            <a:prstDash val="solid"/>
          </a:ln>
        </p:spPr>
        <p:txBody>
          <a:bodyPr spcFirstLastPara="1" wrap="square" lIns="91425" tIns="45700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en" dirty="0">
              <a:solidFill>
                <a:schemeClr val="lt2"/>
              </a:solidFill>
            </a:endParaRPr>
          </a:p>
        </p:txBody>
      </p:sp>
      <p:sp>
        <p:nvSpPr>
          <p:cNvPr id="13" name="Google Shape;17521;p60"/>
          <p:cNvSpPr txBox="1">
            <a:spLocks/>
          </p:cNvSpPr>
          <p:nvPr/>
        </p:nvSpPr>
        <p:spPr>
          <a:xfrm>
            <a:off x="341497" y="850927"/>
            <a:ext cx="8426674" cy="3721929"/>
          </a:xfrm>
          <a:prstGeom prst="rect">
            <a:avLst/>
          </a:prstGeom>
          <a:solidFill>
            <a:schemeClr val="tx1"/>
          </a:solidFill>
          <a:ln w="19050">
            <a:solidFill>
              <a:schemeClr val="bg2"/>
            </a:solidFill>
            <a:prstDash val="solid"/>
          </a:ln>
        </p:spPr>
        <p:txBody>
          <a:bodyPr spcFirstLastPara="1" wrap="square" lIns="91425" tIns="45700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en" dirty="0">
              <a:solidFill>
                <a:schemeClr val="lt2"/>
              </a:solidFill>
            </a:endParaRPr>
          </a:p>
        </p:txBody>
      </p:sp>
      <p:sp>
        <p:nvSpPr>
          <p:cNvPr id="328" name="Google Shape;328;p32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  <p:sp>
        <p:nvSpPr>
          <p:cNvPr id="329" name="Google Shape;329;p32"/>
          <p:cNvSpPr txBox="1"/>
          <p:nvPr/>
        </p:nvSpPr>
        <p:spPr>
          <a:xfrm>
            <a:off x="365857" y="314890"/>
            <a:ext cx="4696249" cy="523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n-US" sz="2200" b="1" dirty="0">
                <a:latin typeface="Calibri" panose="020F0502020204030204" pitchFamily="34" charset="0"/>
                <a:cs typeface="Calibri" panose="020F0502020204030204" pitchFamily="34" charset="0"/>
              </a:rPr>
              <a:t>Tasks using CNN and applications</a:t>
            </a:r>
            <a:r>
              <a:rPr lang="en" sz="2200" b="1" dirty="0" smtClean="0"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</a:t>
            </a:r>
            <a:endParaRPr sz="2200" b="1" dirty="0"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pic>
        <p:nvPicPr>
          <p:cNvPr id="2050" name="Picture 2" descr="https://media.geeksforgeeks.org/wp-content/uploads/home/chart%20CV-660x34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0247" y="1233270"/>
            <a:ext cx="5444837" cy="2837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17521;p60"/>
          <p:cNvSpPr txBox="1">
            <a:spLocks/>
          </p:cNvSpPr>
          <p:nvPr/>
        </p:nvSpPr>
        <p:spPr>
          <a:xfrm>
            <a:off x="625972" y="1705170"/>
            <a:ext cx="2844239" cy="425427"/>
          </a:xfrm>
          <a:prstGeom prst="rect">
            <a:avLst/>
          </a:prstGeom>
          <a:solidFill>
            <a:schemeClr val="tx1"/>
          </a:solidFill>
          <a:ln w="19050">
            <a:solidFill>
              <a:schemeClr val="bg2"/>
            </a:solidFill>
            <a:prstDash val="solid"/>
          </a:ln>
        </p:spPr>
        <p:txBody>
          <a:bodyPr spcFirstLastPara="1" wrap="square" lIns="91425" tIns="45700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en" dirty="0">
              <a:solidFill>
                <a:schemeClr val="lt2"/>
              </a:solidFill>
            </a:endParaRPr>
          </a:p>
        </p:txBody>
      </p:sp>
      <p:sp>
        <p:nvSpPr>
          <p:cNvPr id="7" name="Google Shape;17521;p60"/>
          <p:cNvSpPr txBox="1">
            <a:spLocks/>
          </p:cNvSpPr>
          <p:nvPr/>
        </p:nvSpPr>
        <p:spPr>
          <a:xfrm>
            <a:off x="625971" y="2128901"/>
            <a:ext cx="2844239" cy="425427"/>
          </a:xfrm>
          <a:prstGeom prst="rect">
            <a:avLst/>
          </a:prstGeom>
          <a:solidFill>
            <a:schemeClr val="tx1"/>
          </a:solidFill>
          <a:ln w="19050">
            <a:solidFill>
              <a:schemeClr val="bg2"/>
            </a:solidFill>
            <a:prstDash val="solid"/>
          </a:ln>
        </p:spPr>
        <p:txBody>
          <a:bodyPr spcFirstLastPara="1" wrap="square" lIns="91425" tIns="45700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en" dirty="0">
              <a:solidFill>
                <a:schemeClr val="lt2"/>
              </a:solidFill>
            </a:endParaRPr>
          </a:p>
        </p:txBody>
      </p:sp>
      <p:sp>
        <p:nvSpPr>
          <p:cNvPr id="8" name="Google Shape;17521;p60"/>
          <p:cNvSpPr txBox="1">
            <a:spLocks/>
          </p:cNvSpPr>
          <p:nvPr/>
        </p:nvSpPr>
        <p:spPr>
          <a:xfrm>
            <a:off x="625971" y="2552632"/>
            <a:ext cx="2844239" cy="425427"/>
          </a:xfrm>
          <a:prstGeom prst="rect">
            <a:avLst/>
          </a:prstGeom>
          <a:solidFill>
            <a:schemeClr val="tx1"/>
          </a:solidFill>
          <a:ln w="19050">
            <a:solidFill>
              <a:schemeClr val="bg2"/>
            </a:solidFill>
            <a:prstDash val="solid"/>
          </a:ln>
        </p:spPr>
        <p:txBody>
          <a:bodyPr spcFirstLastPara="1" wrap="square" lIns="91425" tIns="45700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en" dirty="0">
              <a:solidFill>
                <a:schemeClr val="lt2"/>
              </a:solidFill>
            </a:endParaRPr>
          </a:p>
        </p:txBody>
      </p:sp>
      <p:sp>
        <p:nvSpPr>
          <p:cNvPr id="9" name="Google Shape;17521;p60"/>
          <p:cNvSpPr txBox="1">
            <a:spLocks/>
          </p:cNvSpPr>
          <p:nvPr/>
        </p:nvSpPr>
        <p:spPr>
          <a:xfrm>
            <a:off x="625972" y="2974151"/>
            <a:ext cx="2844239" cy="425427"/>
          </a:xfrm>
          <a:prstGeom prst="rect">
            <a:avLst/>
          </a:prstGeom>
          <a:solidFill>
            <a:schemeClr val="tx1"/>
          </a:solidFill>
          <a:ln w="19050">
            <a:solidFill>
              <a:schemeClr val="bg2"/>
            </a:solidFill>
            <a:prstDash val="solid"/>
          </a:ln>
        </p:spPr>
        <p:txBody>
          <a:bodyPr spcFirstLastPara="1" wrap="square" lIns="91425" tIns="45700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en" dirty="0">
              <a:solidFill>
                <a:schemeClr val="lt2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54462" y="1794544"/>
            <a:ext cx="2587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Wingdings" panose="05000000000000000000" pitchFamily="2" charset="2"/>
              <a:buChar char="q"/>
            </a:pPr>
            <a:r>
              <a:rPr lang="en-US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dirty="0" smtClean="0"/>
              <a:t>Image Classification 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54462" y="2200996"/>
            <a:ext cx="21406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Wingdings" panose="05000000000000000000" pitchFamily="2" charset="2"/>
              <a:buChar char="q"/>
            </a:pPr>
            <a:r>
              <a:rPr lang="en-US" dirty="0"/>
              <a:t>Object Recognition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54462" y="2652228"/>
            <a:ext cx="18988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Wingdings" panose="05000000000000000000" pitchFamily="2" charset="2"/>
              <a:buChar char="q"/>
            </a:pPr>
            <a:r>
              <a:rPr lang="en-US" dirty="0"/>
              <a:t>Object Detection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54462" y="3044550"/>
            <a:ext cx="22985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 smtClean="0"/>
              <a:t>Image Segmentation  </a:t>
            </a:r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3700203" y="850925"/>
            <a:ext cx="0" cy="372193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0465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39</a:t>
            </a:fld>
            <a:endParaRPr lang="en"/>
          </a:p>
        </p:txBody>
      </p:sp>
      <p:sp>
        <p:nvSpPr>
          <p:cNvPr id="30" name="Google Shape;16710;p59"/>
          <p:cNvSpPr txBox="1">
            <a:spLocks/>
          </p:cNvSpPr>
          <p:nvPr/>
        </p:nvSpPr>
        <p:spPr>
          <a:xfrm>
            <a:off x="2925200" y="3371429"/>
            <a:ext cx="4612855" cy="971107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Hammersmith One"/>
              <a:buNone/>
              <a:defRPr sz="6000" b="0" i="0" u="none" strike="noStrike" cap="none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Hammersmith One"/>
              <a:buNone/>
              <a:defRPr sz="6200" b="0" i="0" u="none" strike="noStrike" cap="none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Hammersmith One"/>
              <a:buNone/>
              <a:defRPr sz="6200" b="0" i="0" u="none" strike="noStrike" cap="none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Hammersmith One"/>
              <a:buNone/>
              <a:defRPr sz="6200" b="0" i="0" u="none" strike="noStrike" cap="none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Hammersmith One"/>
              <a:buNone/>
              <a:defRPr sz="6200" b="0" i="0" u="none" strike="noStrike" cap="none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Hammersmith One"/>
              <a:buNone/>
              <a:defRPr sz="6200" b="0" i="0" u="none" strike="noStrike" cap="none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Hammersmith One"/>
              <a:buNone/>
              <a:defRPr sz="6200" b="0" i="0" u="none" strike="noStrike" cap="none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Hammersmith One"/>
              <a:buNone/>
              <a:defRPr sz="6200" b="0" i="0" u="none" strike="noStrike" cap="none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Hammersmith One"/>
              <a:buNone/>
              <a:defRPr sz="6200" b="0" i="0" u="none" strike="noStrike" cap="none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pPr lvl="0">
              <a:buClr>
                <a:srgbClr val="000000"/>
              </a:buClr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Hammersmith One"/>
            </a:endParaRPr>
          </a:p>
        </p:txBody>
      </p:sp>
      <p:sp>
        <p:nvSpPr>
          <p:cNvPr id="5" name="Google Shape;16710;p59"/>
          <p:cNvSpPr txBox="1">
            <a:spLocks/>
          </p:cNvSpPr>
          <p:nvPr/>
        </p:nvSpPr>
        <p:spPr>
          <a:xfrm>
            <a:off x="2925200" y="1127028"/>
            <a:ext cx="3294418" cy="714132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Hammersmith One"/>
              <a:buNone/>
              <a:defRPr sz="6000" b="0" i="0" u="none" strike="noStrike" cap="none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Hammersmith One"/>
              <a:buNone/>
              <a:defRPr sz="6200" b="0" i="0" u="none" strike="noStrike" cap="none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Hammersmith One"/>
              <a:buNone/>
              <a:defRPr sz="6200" b="0" i="0" u="none" strike="noStrike" cap="none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Hammersmith One"/>
              <a:buNone/>
              <a:defRPr sz="6200" b="0" i="0" u="none" strike="noStrike" cap="none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Hammersmith One"/>
              <a:buNone/>
              <a:defRPr sz="6200" b="0" i="0" u="none" strike="noStrike" cap="none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Hammersmith One"/>
              <a:buNone/>
              <a:defRPr sz="6200" b="0" i="0" u="none" strike="noStrike" cap="none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Hammersmith One"/>
              <a:buNone/>
              <a:defRPr sz="6200" b="0" i="0" u="none" strike="noStrike" cap="none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Hammersmith One"/>
              <a:buNone/>
              <a:defRPr sz="6200" b="0" i="0" u="none" strike="noStrike" cap="none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Hammersmith One"/>
              <a:buNone/>
              <a:defRPr sz="6200" b="0" i="0" u="none" strike="noStrike" cap="none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pPr lvl="0">
              <a:buClr>
                <a:srgbClr val="000000"/>
              </a:buClr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Hammersmith One"/>
            </a:endParaRPr>
          </a:p>
        </p:txBody>
      </p:sp>
      <p:sp>
        <p:nvSpPr>
          <p:cNvPr id="29" name="Google Shape;16710;p59"/>
          <p:cNvSpPr txBox="1">
            <a:spLocks/>
          </p:cNvSpPr>
          <p:nvPr/>
        </p:nvSpPr>
        <p:spPr>
          <a:xfrm>
            <a:off x="2925200" y="2171368"/>
            <a:ext cx="4302642" cy="930703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Hammersmith One"/>
              <a:buNone/>
              <a:defRPr sz="6000" b="0" i="0" u="none" strike="noStrike" cap="none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Hammersmith One"/>
              <a:buNone/>
              <a:defRPr sz="6200" b="0" i="0" u="none" strike="noStrike" cap="none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Hammersmith One"/>
              <a:buNone/>
              <a:defRPr sz="6200" b="0" i="0" u="none" strike="noStrike" cap="none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Hammersmith One"/>
              <a:buNone/>
              <a:defRPr sz="6200" b="0" i="0" u="none" strike="noStrike" cap="none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Hammersmith One"/>
              <a:buNone/>
              <a:defRPr sz="6200" b="0" i="0" u="none" strike="noStrike" cap="none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Hammersmith One"/>
              <a:buNone/>
              <a:defRPr sz="6200" b="0" i="0" u="none" strike="noStrike" cap="none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Hammersmith One"/>
              <a:buNone/>
              <a:defRPr sz="6200" b="0" i="0" u="none" strike="noStrike" cap="none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Hammersmith One"/>
              <a:buNone/>
              <a:defRPr sz="6200" b="0" i="0" u="none" strike="noStrike" cap="none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Hammersmith One"/>
              <a:buNone/>
              <a:defRPr sz="6200" b="0" i="0" u="none" strike="noStrike" cap="none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pPr lvl="0">
              <a:buClr>
                <a:srgbClr val="000000"/>
              </a:buClr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Hammersmith One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775938" y="1314817"/>
            <a:ext cx="26011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600" dirty="0"/>
              <a:t>Shoes Virtual Try-on</a:t>
            </a:r>
            <a:endParaRPr lang="en-US" sz="1600" dirty="0">
              <a:latin typeface="Calibri" panose="020F0502020204030204" pitchFamily="34" charset="0"/>
              <a:cs typeface="Calibri" panose="020F0502020204030204" pitchFamily="34" charset="0"/>
              <a:sym typeface="Hammersmith One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259596" y="2245439"/>
            <a:ext cx="37366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600" dirty="0" err="1"/>
              <a:t>Dat</a:t>
            </a:r>
            <a:r>
              <a:rPr lang="en-US" sz="1600" dirty="0"/>
              <a:t> Tran, Long Nguyen </a:t>
            </a:r>
            <a:r>
              <a:rPr lang="en-US" sz="1600" dirty="0" err="1"/>
              <a:t>Huu</a:t>
            </a:r>
            <a:r>
              <a:rPr lang="en-US" sz="1600" dirty="0"/>
              <a:t> Hoang, </a:t>
            </a:r>
            <a:r>
              <a:rPr lang="en-US" sz="1600" dirty="0" err="1"/>
              <a:t>Quan</a:t>
            </a:r>
            <a:r>
              <a:rPr lang="en-US" sz="1600" dirty="0"/>
              <a:t> Hoang Ngoc, Thu Tran Van </a:t>
            </a:r>
            <a:r>
              <a:rPr lang="en-US" sz="1600" dirty="0" err="1"/>
              <a:t>Anh</a:t>
            </a:r>
            <a:r>
              <a:rPr lang="en-US" sz="1600" dirty="0"/>
              <a:t>, Truong Le </a:t>
            </a:r>
            <a:r>
              <a:rPr lang="en-US" sz="1600" dirty="0" err="1"/>
              <a:t>Trong</a:t>
            </a:r>
            <a:r>
              <a:rPr lang="en-US" sz="1600" dirty="0"/>
              <a:t> Dai 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3285928" y="3449178"/>
            <a:ext cx="4274327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4"/>
            <a:r>
              <a:rPr lang="en-US" sz="1600" dirty="0"/>
              <a:t>Paper </a:t>
            </a:r>
            <a:r>
              <a:rPr lang="en-US" sz="1600" dirty="0" err="1"/>
              <a:t>ARShoe</a:t>
            </a:r>
            <a:r>
              <a:rPr lang="en-US" sz="1600" dirty="0"/>
              <a:t>: Real-Time Augmented Reality Shoe Try-on System on Smartphones </a:t>
            </a:r>
            <a:r>
              <a:rPr lang="en-US" sz="1500" dirty="0"/>
              <a:t>(https://arxiv.org/pdf/2108.10515.pdf)</a:t>
            </a:r>
          </a:p>
        </p:txBody>
      </p:sp>
      <p:sp>
        <p:nvSpPr>
          <p:cNvPr id="37" name="Google Shape;16710;p59"/>
          <p:cNvSpPr txBox="1">
            <a:spLocks/>
          </p:cNvSpPr>
          <p:nvPr/>
        </p:nvSpPr>
        <p:spPr>
          <a:xfrm>
            <a:off x="2128472" y="1253211"/>
            <a:ext cx="1404453" cy="461766"/>
          </a:xfrm>
          <a:prstGeom prst="rect">
            <a:avLst/>
          </a:prstGeom>
          <a:solidFill>
            <a:schemeClr val="bg1">
              <a:lumMod val="40000"/>
              <a:lumOff val="60000"/>
            </a:schemeClr>
          </a:solidFill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Hammersmith One"/>
              <a:buNone/>
              <a:defRPr sz="6000" b="0" i="0" u="none" strike="noStrike" cap="none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Hammersmith One"/>
              <a:buNone/>
              <a:defRPr sz="6200" b="0" i="0" u="none" strike="noStrike" cap="none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Hammersmith One"/>
              <a:buNone/>
              <a:defRPr sz="6200" b="0" i="0" u="none" strike="noStrike" cap="none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Hammersmith One"/>
              <a:buNone/>
              <a:defRPr sz="6200" b="0" i="0" u="none" strike="noStrike" cap="none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Hammersmith One"/>
              <a:buNone/>
              <a:defRPr sz="6200" b="0" i="0" u="none" strike="noStrike" cap="none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Hammersmith One"/>
              <a:buNone/>
              <a:defRPr sz="6200" b="0" i="0" u="none" strike="noStrike" cap="none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Hammersmith One"/>
              <a:buNone/>
              <a:defRPr sz="6200" b="0" i="0" u="none" strike="noStrike" cap="none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Hammersmith One"/>
              <a:buNone/>
              <a:defRPr sz="6200" b="0" i="0" u="none" strike="noStrike" cap="none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Hammersmith One"/>
              <a:buNone/>
              <a:defRPr sz="6200" b="0" i="0" u="none" strike="noStrike" cap="none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pPr lvl="0">
              <a:buClr>
                <a:srgbClr val="000000"/>
              </a:buClr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Hammersmith One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123214" y="1323617"/>
            <a:ext cx="14805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Shoes Match</a:t>
            </a:r>
            <a:endParaRPr lang="en-US" sz="1600" b="1" dirty="0"/>
          </a:p>
        </p:txBody>
      </p:sp>
      <p:sp>
        <p:nvSpPr>
          <p:cNvPr id="41" name="Google Shape;16710;p59"/>
          <p:cNvSpPr txBox="1">
            <a:spLocks/>
          </p:cNvSpPr>
          <p:nvPr/>
        </p:nvSpPr>
        <p:spPr>
          <a:xfrm>
            <a:off x="2123214" y="2422559"/>
            <a:ext cx="1097021" cy="466096"/>
          </a:xfrm>
          <a:prstGeom prst="rect">
            <a:avLst/>
          </a:prstGeom>
          <a:solidFill>
            <a:schemeClr val="bg1">
              <a:lumMod val="40000"/>
              <a:lumOff val="60000"/>
            </a:schemeClr>
          </a:solidFill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Hammersmith One"/>
              <a:buNone/>
              <a:defRPr sz="6000" b="0" i="0" u="none" strike="noStrike" cap="none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Hammersmith One"/>
              <a:buNone/>
              <a:defRPr sz="6200" b="0" i="0" u="none" strike="noStrike" cap="none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Hammersmith One"/>
              <a:buNone/>
              <a:defRPr sz="6200" b="0" i="0" u="none" strike="noStrike" cap="none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Hammersmith One"/>
              <a:buNone/>
              <a:defRPr sz="6200" b="0" i="0" u="none" strike="noStrike" cap="none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Hammersmith One"/>
              <a:buNone/>
              <a:defRPr sz="6200" b="0" i="0" u="none" strike="noStrike" cap="none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Hammersmith One"/>
              <a:buNone/>
              <a:defRPr sz="6200" b="0" i="0" u="none" strike="noStrike" cap="none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Hammersmith One"/>
              <a:buNone/>
              <a:defRPr sz="6200" b="0" i="0" u="none" strike="noStrike" cap="none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Hammersmith One"/>
              <a:buNone/>
              <a:defRPr sz="6200" b="0" i="0" u="none" strike="noStrike" cap="none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Hammersmith One"/>
              <a:buNone/>
              <a:defRPr sz="6200" b="0" i="0" u="none" strike="noStrike" cap="none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pPr lvl="0">
              <a:buClr>
                <a:srgbClr val="000000"/>
              </a:buClr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Hammersmith One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2179044" y="2480315"/>
            <a:ext cx="13168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LQD.QT</a:t>
            </a:r>
            <a:endParaRPr lang="en-US" sz="1600" b="1" dirty="0"/>
          </a:p>
        </p:txBody>
      </p:sp>
      <p:sp>
        <p:nvSpPr>
          <p:cNvPr id="42" name="Google Shape;16710;p59"/>
          <p:cNvSpPr txBox="1">
            <a:spLocks/>
          </p:cNvSpPr>
          <p:nvPr/>
        </p:nvSpPr>
        <p:spPr>
          <a:xfrm>
            <a:off x="1583745" y="3531996"/>
            <a:ext cx="1673011" cy="659676"/>
          </a:xfrm>
          <a:prstGeom prst="rect">
            <a:avLst/>
          </a:prstGeom>
          <a:solidFill>
            <a:schemeClr val="bg1">
              <a:lumMod val="40000"/>
              <a:lumOff val="60000"/>
            </a:schemeClr>
          </a:solidFill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Hammersmith One"/>
              <a:buNone/>
              <a:defRPr sz="6000" b="0" i="0" u="none" strike="noStrike" cap="none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Hammersmith One"/>
              <a:buNone/>
              <a:defRPr sz="6200" b="0" i="0" u="none" strike="noStrike" cap="none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Hammersmith One"/>
              <a:buNone/>
              <a:defRPr sz="6200" b="0" i="0" u="none" strike="noStrike" cap="none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Hammersmith One"/>
              <a:buNone/>
              <a:defRPr sz="6200" b="0" i="0" u="none" strike="noStrike" cap="none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Hammersmith One"/>
              <a:buNone/>
              <a:defRPr sz="6200" b="0" i="0" u="none" strike="noStrike" cap="none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Hammersmith One"/>
              <a:buNone/>
              <a:defRPr sz="6200" b="0" i="0" u="none" strike="noStrike" cap="none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Hammersmith One"/>
              <a:buNone/>
              <a:defRPr sz="6200" b="0" i="0" u="none" strike="noStrike" cap="none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Hammersmith One"/>
              <a:buNone/>
              <a:defRPr sz="6200" b="0" i="0" u="none" strike="noStrike" cap="none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Hammersmith One"/>
              <a:buNone/>
              <a:defRPr sz="6200" b="0" i="0" u="none" strike="noStrike" cap="none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pPr lvl="0">
              <a:buClr>
                <a:srgbClr val="000000"/>
              </a:buClr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Hammersmith One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1612917" y="3538078"/>
            <a:ext cx="16146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/>
              <a:t>References: </a:t>
            </a:r>
            <a:r>
              <a:rPr lang="en-US" sz="1600" b="1" dirty="0"/>
              <a:t>Paper </a:t>
            </a:r>
            <a:r>
              <a:rPr lang="en-US" sz="1600" b="1" dirty="0" err="1"/>
              <a:t>ARShoe</a:t>
            </a:r>
            <a:r>
              <a:rPr lang="en-US" sz="1600" b="1" dirty="0" smtClean="0"/>
              <a:t> </a:t>
            </a:r>
            <a:endParaRPr lang="en-US" sz="1600" b="1" dirty="0"/>
          </a:p>
        </p:txBody>
      </p:sp>
      <p:sp>
        <p:nvSpPr>
          <p:cNvPr id="51" name="Google Shape;329;p32"/>
          <p:cNvSpPr txBox="1"/>
          <p:nvPr/>
        </p:nvSpPr>
        <p:spPr>
          <a:xfrm>
            <a:off x="350464" y="392599"/>
            <a:ext cx="4299300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n-US" sz="2400" b="1" dirty="0" smtClean="0">
                <a:latin typeface="Calibri" panose="020F0502020204030204" pitchFamily="34" charset="0"/>
                <a:ea typeface="Calibri"/>
                <a:cs typeface="Calibri" panose="020F0502020204030204" pitchFamily="34" charset="0"/>
              </a:rPr>
              <a:t>LQD.QT Product</a:t>
            </a:r>
            <a:r>
              <a:rPr lang="en" sz="2400" b="1" dirty="0" smtClean="0"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</a:t>
            </a:r>
            <a:endParaRPr sz="2400" b="1" dirty="0"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85399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7521;p60"/>
          <p:cNvSpPr txBox="1">
            <a:spLocks/>
          </p:cNvSpPr>
          <p:nvPr/>
        </p:nvSpPr>
        <p:spPr>
          <a:xfrm>
            <a:off x="326065" y="938903"/>
            <a:ext cx="8466706" cy="3668539"/>
          </a:xfrm>
          <a:prstGeom prst="rect">
            <a:avLst/>
          </a:prstGeom>
          <a:solidFill>
            <a:schemeClr val="tx1"/>
          </a:solidFill>
          <a:ln w="19050">
            <a:solidFill>
              <a:schemeClr val="bg2"/>
            </a:solidFill>
            <a:prstDash val="solid"/>
          </a:ln>
        </p:spPr>
        <p:txBody>
          <a:bodyPr spcFirstLastPara="1" wrap="square" lIns="91425" tIns="45700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en" dirty="0">
              <a:solidFill>
                <a:schemeClr val="lt2"/>
              </a:solidFill>
            </a:endParaRPr>
          </a:p>
        </p:txBody>
      </p:sp>
      <p:sp>
        <p:nvSpPr>
          <p:cNvPr id="19" name="Google Shape;17521;p60"/>
          <p:cNvSpPr txBox="1">
            <a:spLocks/>
          </p:cNvSpPr>
          <p:nvPr/>
        </p:nvSpPr>
        <p:spPr>
          <a:xfrm>
            <a:off x="326065" y="376835"/>
            <a:ext cx="8466706" cy="562067"/>
          </a:xfrm>
          <a:prstGeom prst="rect">
            <a:avLst/>
          </a:prstGeom>
          <a:solidFill>
            <a:schemeClr val="tx1"/>
          </a:solidFill>
          <a:ln w="28575">
            <a:solidFill>
              <a:schemeClr val="bg2"/>
            </a:solidFill>
            <a:prstDash val="solid"/>
          </a:ln>
        </p:spPr>
        <p:txBody>
          <a:bodyPr spcFirstLastPara="1" wrap="square" lIns="91425" tIns="45700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en" dirty="0">
              <a:solidFill>
                <a:schemeClr val="lt2"/>
              </a:solidFill>
            </a:endParaRPr>
          </a:p>
        </p:txBody>
      </p:sp>
      <p:sp>
        <p:nvSpPr>
          <p:cNvPr id="6" name="Google Shape;17521;p60"/>
          <p:cNvSpPr txBox="1">
            <a:spLocks/>
          </p:cNvSpPr>
          <p:nvPr/>
        </p:nvSpPr>
        <p:spPr>
          <a:xfrm>
            <a:off x="326065" y="938902"/>
            <a:ext cx="8466706" cy="2841980"/>
          </a:xfrm>
          <a:prstGeom prst="rect">
            <a:avLst/>
          </a:prstGeom>
          <a:solidFill>
            <a:schemeClr val="tx1"/>
          </a:solidFill>
          <a:ln w="19050">
            <a:solidFill>
              <a:schemeClr val="bg2"/>
            </a:solidFill>
            <a:prstDash val="solid"/>
          </a:ln>
        </p:spPr>
        <p:txBody>
          <a:bodyPr spcFirstLastPara="1" wrap="square" lIns="91425" tIns="45700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en" dirty="0">
              <a:solidFill>
                <a:schemeClr val="lt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  <p:sp>
        <p:nvSpPr>
          <p:cNvPr id="18" name="Google Shape;17521;p60"/>
          <p:cNvSpPr txBox="1">
            <a:spLocks/>
          </p:cNvSpPr>
          <p:nvPr/>
        </p:nvSpPr>
        <p:spPr>
          <a:xfrm>
            <a:off x="326065" y="3877760"/>
            <a:ext cx="8466706" cy="887504"/>
          </a:xfrm>
          <a:prstGeom prst="rect">
            <a:avLst/>
          </a:prstGeom>
          <a:solidFill>
            <a:schemeClr val="tx1"/>
          </a:solidFill>
          <a:ln w="19050">
            <a:solidFill>
              <a:schemeClr val="bg2"/>
            </a:solidFill>
            <a:prstDash val="solid"/>
          </a:ln>
        </p:spPr>
        <p:txBody>
          <a:bodyPr spcFirstLastPara="1" wrap="square" lIns="91425" tIns="45700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en" dirty="0">
              <a:solidFill>
                <a:schemeClr val="lt2"/>
              </a:solidFill>
            </a:endParaRPr>
          </a:p>
        </p:txBody>
      </p:sp>
      <p:sp>
        <p:nvSpPr>
          <p:cNvPr id="20" name="Google Shape;329;p32"/>
          <p:cNvSpPr txBox="1"/>
          <p:nvPr/>
        </p:nvSpPr>
        <p:spPr>
          <a:xfrm>
            <a:off x="496103" y="323379"/>
            <a:ext cx="4299300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 smtClean="0">
                <a:latin typeface="Calibri"/>
                <a:ea typeface="Calibri"/>
                <a:cs typeface="Calibri"/>
                <a:sym typeface="Calibri"/>
              </a:rPr>
              <a:t>References</a:t>
            </a:r>
            <a:endParaRPr sz="28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17521;p60"/>
          <p:cNvSpPr txBox="1">
            <a:spLocks/>
          </p:cNvSpPr>
          <p:nvPr/>
        </p:nvSpPr>
        <p:spPr>
          <a:xfrm>
            <a:off x="396949" y="992358"/>
            <a:ext cx="8321749" cy="2520864"/>
          </a:xfrm>
          <a:prstGeom prst="rect">
            <a:avLst/>
          </a:prstGeom>
          <a:solidFill>
            <a:schemeClr val="tx1"/>
          </a:solidFill>
          <a:ln w="19050">
            <a:solidFill>
              <a:schemeClr val="bg2"/>
            </a:solidFill>
            <a:prstDash val="solid"/>
          </a:ln>
        </p:spPr>
        <p:txBody>
          <a:bodyPr spcFirstLastPara="1" wrap="square" lIns="91425" tIns="45700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en" dirty="0">
              <a:solidFill>
                <a:schemeClr val="lt2"/>
              </a:solidFill>
            </a:endParaRPr>
          </a:p>
        </p:txBody>
      </p:sp>
      <p:sp>
        <p:nvSpPr>
          <p:cNvPr id="24" name="Google Shape;17521;p60"/>
          <p:cNvSpPr txBox="1">
            <a:spLocks/>
          </p:cNvSpPr>
          <p:nvPr/>
        </p:nvSpPr>
        <p:spPr>
          <a:xfrm>
            <a:off x="4289581" y="1389131"/>
            <a:ext cx="4429117" cy="1189509"/>
          </a:xfrm>
          <a:prstGeom prst="rect">
            <a:avLst/>
          </a:prstGeom>
          <a:solidFill>
            <a:schemeClr val="tx1"/>
          </a:solidFill>
          <a:ln w="38100">
            <a:solidFill>
              <a:schemeClr val="bg2"/>
            </a:solidFill>
            <a:prstDash val="solid"/>
          </a:ln>
        </p:spPr>
        <p:txBody>
          <a:bodyPr spcFirstLastPara="1" wrap="square" lIns="91425" tIns="45700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en" dirty="0">
              <a:solidFill>
                <a:schemeClr val="lt2"/>
              </a:solidFill>
            </a:endParaRPr>
          </a:p>
        </p:txBody>
      </p:sp>
      <p:sp>
        <p:nvSpPr>
          <p:cNvPr id="25" name="Google Shape;17521;p60"/>
          <p:cNvSpPr txBox="1">
            <a:spLocks/>
          </p:cNvSpPr>
          <p:nvPr/>
        </p:nvSpPr>
        <p:spPr>
          <a:xfrm>
            <a:off x="4291162" y="2578837"/>
            <a:ext cx="4427536" cy="1120234"/>
          </a:xfrm>
          <a:prstGeom prst="rect">
            <a:avLst/>
          </a:prstGeom>
          <a:solidFill>
            <a:schemeClr val="tx1"/>
          </a:solidFill>
          <a:ln w="38100">
            <a:solidFill>
              <a:schemeClr val="bg2"/>
            </a:solidFill>
            <a:prstDash val="solid"/>
          </a:ln>
        </p:spPr>
        <p:txBody>
          <a:bodyPr spcFirstLastPara="1" wrap="square" lIns="91425" tIns="45700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 u="sng" dirty="0">
                <a:solidFill>
                  <a:srgbClr val="3D4594"/>
                </a:solidFill>
              </a:rPr>
              <a:t>www.pycodemates.com/2023/07/backward-pass-in-convolutional-neural-network-explained</a:t>
            </a:r>
          </a:p>
        </p:txBody>
      </p:sp>
      <p:sp>
        <p:nvSpPr>
          <p:cNvPr id="26" name="Google Shape;17521;p60"/>
          <p:cNvSpPr txBox="1">
            <a:spLocks/>
          </p:cNvSpPr>
          <p:nvPr/>
        </p:nvSpPr>
        <p:spPr>
          <a:xfrm>
            <a:off x="396949" y="1389131"/>
            <a:ext cx="3894212" cy="860744"/>
          </a:xfrm>
          <a:prstGeom prst="rect">
            <a:avLst/>
          </a:prstGeom>
          <a:solidFill>
            <a:schemeClr val="tx1"/>
          </a:solidFill>
          <a:ln w="38100">
            <a:solidFill>
              <a:schemeClr val="bg2"/>
            </a:solidFill>
            <a:prstDash val="solid"/>
          </a:ln>
        </p:spPr>
        <p:txBody>
          <a:bodyPr spcFirstLastPara="1" wrap="square" lIns="91425" tIns="45700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en" dirty="0">
              <a:solidFill>
                <a:schemeClr val="lt2"/>
              </a:solidFill>
            </a:endParaRPr>
          </a:p>
        </p:txBody>
      </p:sp>
      <p:sp>
        <p:nvSpPr>
          <p:cNvPr id="27" name="Google Shape;17521;p60"/>
          <p:cNvSpPr txBox="1">
            <a:spLocks/>
          </p:cNvSpPr>
          <p:nvPr/>
        </p:nvSpPr>
        <p:spPr>
          <a:xfrm>
            <a:off x="396949" y="2245855"/>
            <a:ext cx="3894212" cy="697323"/>
          </a:xfrm>
          <a:prstGeom prst="rect">
            <a:avLst/>
          </a:prstGeom>
          <a:solidFill>
            <a:schemeClr val="tx1"/>
          </a:solidFill>
          <a:ln w="38100">
            <a:solidFill>
              <a:schemeClr val="bg2"/>
            </a:solidFill>
            <a:prstDash val="solid"/>
          </a:ln>
        </p:spPr>
        <p:txBody>
          <a:bodyPr spcFirstLastPara="1" wrap="square" lIns="91425" tIns="45700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en" dirty="0">
              <a:solidFill>
                <a:schemeClr val="lt2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85765" y="1457424"/>
            <a:ext cx="406810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dirty="0" err="1"/>
              <a:t>Geekforgeek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https://www.geeksforgeeks.org/introduction-convolution-neural-network/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91317" y="2360570"/>
            <a:ext cx="39325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u="sng" dirty="0">
                <a:solidFill>
                  <a:srgbClr val="3D4594"/>
                </a:solidFill>
                <a:hlinkClick r:id="rId3"/>
              </a:rPr>
              <a:t>How does Backpropagation work in a CNN? | Medium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96103" y="1011668"/>
            <a:ext cx="45082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Content</a:t>
            </a:r>
            <a:endParaRPr lang="en-US" sz="2400" dirty="0"/>
          </a:p>
        </p:txBody>
      </p:sp>
      <p:sp>
        <p:nvSpPr>
          <p:cNvPr id="28" name="Google Shape;17521;p60"/>
          <p:cNvSpPr txBox="1">
            <a:spLocks/>
          </p:cNvSpPr>
          <p:nvPr/>
        </p:nvSpPr>
        <p:spPr>
          <a:xfrm>
            <a:off x="396948" y="2943374"/>
            <a:ext cx="3894291" cy="755697"/>
          </a:xfrm>
          <a:prstGeom prst="rect">
            <a:avLst/>
          </a:prstGeom>
          <a:solidFill>
            <a:schemeClr val="tx1"/>
          </a:solidFill>
          <a:ln w="38100">
            <a:solidFill>
              <a:schemeClr val="bg2"/>
            </a:solidFill>
            <a:prstDash val="solid"/>
          </a:ln>
        </p:spPr>
        <p:txBody>
          <a:bodyPr spcFirstLastPara="1" wrap="square" lIns="91425" tIns="45700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en" dirty="0">
              <a:solidFill>
                <a:schemeClr val="lt2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85765" y="3045350"/>
            <a:ext cx="36609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u="sng" dirty="0">
                <a:solidFill>
                  <a:srgbClr val="3D4594"/>
                </a:solidFill>
                <a:hlinkClick r:id="rId4"/>
              </a:rPr>
              <a:t>Backpropagation In Convolutional Neural Networks | </a:t>
            </a:r>
            <a:r>
              <a:rPr lang="en-US" u="sng" dirty="0" err="1">
                <a:solidFill>
                  <a:srgbClr val="3D4594"/>
                </a:solidFill>
                <a:hlinkClick r:id="rId4"/>
              </a:rPr>
              <a:t>DeepGrid</a:t>
            </a:r>
            <a:r>
              <a:rPr lang="en-US" u="sng" dirty="0">
                <a:solidFill>
                  <a:srgbClr val="3D4594"/>
                </a:solidFill>
                <a:hlinkClick r:id="rId4"/>
              </a:rPr>
              <a:t> (jefkine.com)</a:t>
            </a:r>
            <a:endParaRPr lang="en-US" u="sng" dirty="0">
              <a:solidFill>
                <a:srgbClr val="3D4594"/>
              </a:solidFill>
            </a:endParaRPr>
          </a:p>
        </p:txBody>
      </p:sp>
      <p:sp>
        <p:nvSpPr>
          <p:cNvPr id="31" name="Google Shape;17521;p60"/>
          <p:cNvSpPr txBox="1">
            <a:spLocks/>
          </p:cNvSpPr>
          <p:nvPr/>
        </p:nvSpPr>
        <p:spPr>
          <a:xfrm>
            <a:off x="326065" y="4259739"/>
            <a:ext cx="8466706" cy="503258"/>
          </a:xfrm>
          <a:prstGeom prst="rect">
            <a:avLst/>
          </a:prstGeom>
          <a:solidFill>
            <a:schemeClr val="tx1"/>
          </a:solidFill>
          <a:ln w="19050">
            <a:solidFill>
              <a:schemeClr val="bg2"/>
            </a:solidFill>
            <a:prstDash val="solid"/>
          </a:ln>
        </p:spPr>
        <p:txBody>
          <a:bodyPr spcFirstLastPara="1" wrap="square" lIns="91425" tIns="45700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en" dirty="0">
              <a:solidFill>
                <a:schemeClr val="lt2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332214" y="1410434"/>
            <a:ext cx="438648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u="sng" dirty="0">
                <a:solidFill>
                  <a:srgbClr val="3D4594"/>
                </a:solidFill>
                <a:hlinkClick r:id="rId5"/>
              </a:rPr>
              <a:t>Only </a:t>
            </a:r>
            <a:r>
              <a:rPr lang="en-US" u="sng" dirty="0" err="1">
                <a:solidFill>
                  <a:srgbClr val="3D4594"/>
                </a:solidFill>
                <a:hlinkClick r:id="rId5"/>
              </a:rPr>
              <a:t>Numpy</a:t>
            </a:r>
            <a:r>
              <a:rPr lang="en-US" u="sng" dirty="0">
                <a:solidFill>
                  <a:srgbClr val="3D4594"/>
                </a:solidFill>
                <a:hlinkClick r:id="rId5"/>
              </a:rPr>
              <a:t>: Understanding Back Propagation for Max Pooling Layer in Multi Layer CNN with Example and Interactive Code. (With and Without Activation Layer) | by Jae </a:t>
            </a:r>
            <a:r>
              <a:rPr lang="en-US" u="sng" dirty="0" err="1">
                <a:solidFill>
                  <a:srgbClr val="3D4594"/>
                </a:solidFill>
                <a:hlinkClick r:id="rId5"/>
              </a:rPr>
              <a:t>Duk</a:t>
            </a:r>
            <a:r>
              <a:rPr lang="en-US" u="sng" dirty="0">
                <a:solidFill>
                  <a:srgbClr val="3D4594"/>
                </a:solidFill>
                <a:hlinkClick r:id="rId5"/>
              </a:rPr>
              <a:t> </a:t>
            </a:r>
            <a:r>
              <a:rPr lang="en-US" u="sng" dirty="0" err="1">
                <a:solidFill>
                  <a:srgbClr val="3D4594"/>
                </a:solidFill>
                <a:hlinkClick r:id="rId5"/>
              </a:rPr>
              <a:t>Seo</a:t>
            </a:r>
            <a:r>
              <a:rPr lang="en-US" u="sng" dirty="0">
                <a:solidFill>
                  <a:srgbClr val="3D4594"/>
                </a:solidFill>
                <a:hlinkClick r:id="rId5"/>
              </a:rPr>
              <a:t> | The Bioinformatics Press | Medium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52714" y="3812795"/>
            <a:ext cx="76754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Visualization</a:t>
            </a:r>
            <a:r>
              <a:rPr lang="en-US" sz="2400" dirty="0" smtClean="0"/>
              <a:t>: 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006549" y="4349785"/>
            <a:ext cx="407947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500" dirty="0"/>
              <a:t>https://poloclub.github.io/cnn-explainer/</a:t>
            </a:r>
          </a:p>
        </p:txBody>
      </p:sp>
    </p:spTree>
    <p:extLst>
      <p:ext uri="{BB962C8B-B14F-4D97-AF65-F5344CB8AC3E}">
        <p14:creationId xmlns:p14="http://schemas.microsoft.com/office/powerpoint/2010/main" val="3386664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2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  <p:sp>
        <p:nvSpPr>
          <p:cNvPr id="329" name="Google Shape;329;p32"/>
          <p:cNvSpPr txBox="1"/>
          <p:nvPr/>
        </p:nvSpPr>
        <p:spPr>
          <a:xfrm>
            <a:off x="343375" y="300450"/>
            <a:ext cx="42993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 smtClean="0">
                <a:latin typeface="Calibri"/>
                <a:ea typeface="Calibri"/>
                <a:cs typeface="Calibri"/>
                <a:sym typeface="Calibri"/>
              </a:rPr>
              <a:t>Thank you </a:t>
            </a:r>
            <a:endParaRPr sz="16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18415;p72"/>
          <p:cNvSpPr txBox="1">
            <a:spLocks/>
          </p:cNvSpPr>
          <p:nvPr/>
        </p:nvSpPr>
        <p:spPr>
          <a:xfrm>
            <a:off x="1967550" y="1948800"/>
            <a:ext cx="5208900" cy="1245900"/>
          </a:xfrm>
          <a:prstGeom prst="rect">
            <a:avLst/>
          </a:prstGeom>
          <a:noFill/>
          <a:ln w="38100">
            <a:solidFill>
              <a:schemeClr val="bg2"/>
            </a:solidFill>
          </a:ln>
        </p:spPr>
        <p:txBody>
          <a:bodyPr spcFirstLastPara="1" wrap="square" lIns="91425" tIns="45700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algn="ctr"/>
            <a:r>
              <a:rPr lang="en-US" sz="6600" b="1" dirty="0" smtClean="0">
                <a:solidFill>
                  <a:schemeClr val="bg2"/>
                </a:solidFill>
              </a:rPr>
              <a:t>THANKS</a:t>
            </a:r>
            <a:endParaRPr lang="en-US" sz="6600" b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658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7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41</a:t>
            </a:fld>
            <a:endParaRPr/>
          </a:p>
        </p:txBody>
      </p:sp>
      <p:sp>
        <p:nvSpPr>
          <p:cNvPr id="174" name="Google Shape;174;p17"/>
          <p:cNvSpPr txBox="1"/>
          <p:nvPr/>
        </p:nvSpPr>
        <p:spPr>
          <a:xfrm>
            <a:off x="343375" y="300450"/>
            <a:ext cx="42993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latin typeface="Calibri"/>
                <a:ea typeface="Calibri"/>
                <a:cs typeface="Calibri"/>
                <a:sym typeface="Calibri"/>
              </a:rPr>
              <a:t>1. Chain Rule</a:t>
            </a:r>
            <a:endParaRPr sz="1600" b="1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5" name="Google Shape;17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5775" y="827175"/>
            <a:ext cx="5088599" cy="28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17"/>
          <p:cNvPicPr preferRelativeResize="0"/>
          <p:nvPr/>
        </p:nvPicPr>
        <p:blipFill rotWithShape="1">
          <a:blip r:embed="rId4">
            <a:alphaModFix/>
          </a:blip>
          <a:srcRect l="18923"/>
          <a:stretch/>
        </p:blipFill>
        <p:spPr>
          <a:xfrm>
            <a:off x="1695001" y="1476950"/>
            <a:ext cx="3744850" cy="58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84787" y="3263132"/>
            <a:ext cx="2189203" cy="5821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94999" y="2318501"/>
            <a:ext cx="4790426" cy="6696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863239" y="3247512"/>
            <a:ext cx="2527148" cy="5821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7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42</a:t>
            </a:fld>
            <a:endParaRPr/>
          </a:p>
        </p:txBody>
      </p:sp>
      <p:sp>
        <p:nvSpPr>
          <p:cNvPr id="174" name="Google Shape;174;p17"/>
          <p:cNvSpPr txBox="1"/>
          <p:nvPr/>
        </p:nvSpPr>
        <p:spPr>
          <a:xfrm>
            <a:off x="343375" y="300450"/>
            <a:ext cx="42993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 smtClean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Formular</a:t>
            </a:r>
            <a:r>
              <a:rPr lang="en" sz="1600" b="1" dirty="0" smtClean="0">
                <a:latin typeface="Calibri"/>
                <a:ea typeface="Calibri"/>
                <a:cs typeface="Calibri"/>
                <a:sym typeface="Calibri"/>
              </a:rPr>
              <a:t> in Traditional Layers (Nerual Network) </a:t>
            </a:r>
            <a:endParaRPr sz="1600" b="1" dirty="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33616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7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43</a:t>
            </a:fld>
            <a:endParaRPr/>
          </a:p>
        </p:txBody>
      </p:sp>
      <p:sp>
        <p:nvSpPr>
          <p:cNvPr id="174" name="Google Shape;174;p17"/>
          <p:cNvSpPr txBox="1"/>
          <p:nvPr/>
        </p:nvSpPr>
        <p:spPr>
          <a:xfrm>
            <a:off x="343374" y="300450"/>
            <a:ext cx="5309281" cy="1169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 smtClean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1600" b="1" dirty="0" smtClean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Problem of Gradient</a:t>
            </a:r>
            <a:r>
              <a:rPr lang="en" sz="1600" b="1" dirty="0" smtClean="0">
                <a:latin typeface="Calibri"/>
                <a:ea typeface="Calibri"/>
                <a:cs typeface="Calibri"/>
                <a:sym typeface="Calibri"/>
              </a:rPr>
              <a:t> Exploding and Vanishing 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à"/>
            </a:pPr>
            <a:r>
              <a:rPr lang="en" sz="1600" b="1" dirty="0" smtClean="0">
                <a:latin typeface="Calibri"/>
                <a:ea typeface="Calibri"/>
                <a:cs typeface="Calibri"/>
                <a:sym typeface="Wingdings" panose="05000000000000000000" pitchFamily="2" charset="2"/>
              </a:rPr>
              <a:t>Activation, 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à"/>
            </a:pPr>
            <a:r>
              <a:rPr lang="en" sz="1600" b="1" dirty="0" smtClean="0">
                <a:latin typeface="Calibri"/>
                <a:ea typeface="Calibri"/>
                <a:cs typeface="Calibri"/>
                <a:sym typeface="Wingdings" panose="05000000000000000000" pitchFamily="2" charset="2"/>
              </a:rPr>
              <a:t>Initialization Method, Training Update Method (Adam) 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à"/>
            </a:pPr>
            <a:r>
              <a:rPr lang="en" sz="1600" b="1" dirty="0" smtClean="0">
                <a:solidFill>
                  <a:srgbClr val="FF0000"/>
                </a:solidFill>
                <a:latin typeface="Calibri"/>
                <a:ea typeface="Calibri"/>
                <a:cs typeface="Calibri"/>
                <a:sym typeface="Wingdings" panose="05000000000000000000" pitchFamily="2" charset="2"/>
              </a:rPr>
              <a:t>Visualization</a:t>
            </a:r>
            <a:r>
              <a:rPr lang="en" sz="1600" b="1" dirty="0" smtClean="0">
                <a:latin typeface="Calibri"/>
                <a:ea typeface="Calibri"/>
                <a:cs typeface="Calibri"/>
                <a:sym typeface="Wingdings" panose="05000000000000000000" pitchFamily="2" charset="2"/>
              </a:rPr>
              <a:t> </a:t>
            </a:r>
            <a:endParaRPr sz="1600" b="1" dirty="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94538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7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44</a:t>
            </a:fld>
            <a:endParaRPr/>
          </a:p>
        </p:txBody>
      </p:sp>
      <p:sp>
        <p:nvSpPr>
          <p:cNvPr id="174" name="Google Shape;174;p17"/>
          <p:cNvSpPr txBox="1"/>
          <p:nvPr/>
        </p:nvSpPr>
        <p:spPr>
          <a:xfrm>
            <a:off x="343375" y="300450"/>
            <a:ext cx="5073752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 smtClean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Sourcecode</a:t>
            </a:r>
            <a:r>
              <a:rPr lang="en" sz="1600" b="1" dirty="0" smtClean="0">
                <a:latin typeface="Calibri"/>
                <a:ea typeface="Calibri"/>
                <a:cs typeface="Calibri"/>
                <a:sym typeface="Calibri"/>
              </a:rPr>
              <a:t> Demo for Layers (</a:t>
            </a:r>
            <a:r>
              <a:rPr lang="en" sz="1600" b="1" dirty="0" smtClean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Need to Add Slides</a:t>
            </a:r>
            <a:r>
              <a:rPr lang="en" sz="1600" b="1" dirty="0" smtClean="0">
                <a:latin typeface="Calibri"/>
                <a:ea typeface="Calibri"/>
                <a:cs typeface="Calibri"/>
                <a:sym typeface="Calibri"/>
              </a:rPr>
              <a:t>) </a:t>
            </a:r>
            <a:endParaRPr sz="1600" b="1" dirty="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35375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2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45</a:t>
            </a:fld>
            <a:endParaRPr/>
          </a:p>
        </p:txBody>
      </p:sp>
      <p:sp>
        <p:nvSpPr>
          <p:cNvPr id="329" name="Google Shape;329;p32"/>
          <p:cNvSpPr txBox="1"/>
          <p:nvPr/>
        </p:nvSpPr>
        <p:spPr>
          <a:xfrm>
            <a:off x="211757" y="213136"/>
            <a:ext cx="42993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 smtClean="0">
                <a:latin typeface="Calibri"/>
                <a:ea typeface="Calibri"/>
                <a:cs typeface="Calibri"/>
                <a:sym typeface="Calibri"/>
              </a:rPr>
              <a:t>Purpose of Convolution layers  </a:t>
            </a:r>
            <a:endParaRPr sz="16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29492" y="644236"/>
            <a:ext cx="595052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Using </a:t>
            </a:r>
            <a:r>
              <a:rPr lang="en-US" sz="1600" b="1" dirty="0"/>
              <a:t>multiple convolution </a:t>
            </a:r>
            <a:r>
              <a:rPr lang="en-US" sz="1600" dirty="0"/>
              <a:t>layers in a CNN allows the network to learn increasingly complex features from the input </a:t>
            </a:r>
            <a:r>
              <a:rPr lang="en-US" sz="1600" dirty="0">
                <a:solidFill>
                  <a:srgbClr val="FF0000"/>
                </a:solidFill>
              </a:rPr>
              <a:t>image</a:t>
            </a:r>
            <a:r>
              <a:rPr lang="en-US" sz="1600" dirty="0"/>
              <a:t> or </a:t>
            </a:r>
            <a:r>
              <a:rPr lang="en-US" sz="1600" dirty="0">
                <a:solidFill>
                  <a:srgbClr val="FF0000"/>
                </a:solidFill>
              </a:rPr>
              <a:t>video</a:t>
            </a:r>
            <a:r>
              <a:rPr lang="en-US" sz="1600" dirty="0"/>
              <a:t>. </a:t>
            </a:r>
            <a:endParaRPr lang="en-US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The </a:t>
            </a:r>
            <a:r>
              <a:rPr lang="en-US" sz="1600" dirty="0"/>
              <a:t>first convolution layers learn simple features, such as </a:t>
            </a:r>
            <a:r>
              <a:rPr lang="en-US" sz="1600" b="1" dirty="0">
                <a:solidFill>
                  <a:schemeClr val="tx2">
                    <a:lumMod val="10000"/>
                  </a:schemeClr>
                </a:solidFill>
              </a:rPr>
              <a:t>edges</a:t>
            </a:r>
            <a:r>
              <a:rPr lang="en-US" sz="1600" dirty="0"/>
              <a:t> and </a:t>
            </a:r>
            <a:r>
              <a:rPr lang="en-US" sz="1600" b="1" dirty="0">
                <a:solidFill>
                  <a:schemeClr val="tx2">
                    <a:lumMod val="10000"/>
                  </a:schemeClr>
                </a:solidFill>
              </a:rPr>
              <a:t>corners</a:t>
            </a:r>
            <a:r>
              <a:rPr lang="en-US" sz="1600" dirty="0"/>
              <a:t>. </a:t>
            </a:r>
            <a:endParaRPr lang="en-US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The </a:t>
            </a:r>
            <a:r>
              <a:rPr lang="en-US" sz="1600" dirty="0"/>
              <a:t>deeper convolution layers learn more complex features, such as </a:t>
            </a:r>
            <a:r>
              <a:rPr lang="en-US" sz="1600" b="1" dirty="0">
                <a:solidFill>
                  <a:schemeClr val="tx2">
                    <a:lumMod val="10000"/>
                  </a:schemeClr>
                </a:solidFill>
              </a:rPr>
              <a:t>shapes</a:t>
            </a:r>
            <a:r>
              <a:rPr lang="en-US" sz="1600" dirty="0"/>
              <a:t> and </a:t>
            </a:r>
            <a:r>
              <a:rPr lang="en-US" sz="1600" b="1" dirty="0" smtClean="0">
                <a:solidFill>
                  <a:schemeClr val="tx2">
                    <a:lumMod val="10000"/>
                  </a:schemeClr>
                </a:solidFill>
              </a:rPr>
              <a:t>textures</a:t>
            </a:r>
            <a:r>
              <a:rPr lang="en-US" sz="1600" dirty="0" smtClean="0"/>
              <a:t>.</a:t>
            </a:r>
            <a:endParaRPr lang="en-US" sz="1600" dirty="0"/>
          </a:p>
        </p:txBody>
      </p:sp>
      <p:sp>
        <p:nvSpPr>
          <p:cNvPr id="14" name="Google Shape;329;p32"/>
          <p:cNvSpPr txBox="1"/>
          <p:nvPr/>
        </p:nvSpPr>
        <p:spPr>
          <a:xfrm>
            <a:off x="211757" y="2508609"/>
            <a:ext cx="42993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 smtClean="0">
                <a:latin typeface="Calibri"/>
                <a:ea typeface="Calibri"/>
                <a:cs typeface="Calibri"/>
                <a:sym typeface="Calibri"/>
              </a:rPr>
              <a:t>Purpose of Pooling layer   </a:t>
            </a:r>
            <a:endParaRPr sz="16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29492" y="2891218"/>
            <a:ext cx="62484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 smtClean="0"/>
              <a:t>Convolution</a:t>
            </a:r>
            <a:r>
              <a:rPr lang="en-US" sz="1600" dirty="0" smtClean="0"/>
              <a:t> layers use learnable filters to detect specific </a:t>
            </a:r>
            <a:r>
              <a:rPr lang="en-US" sz="1600" b="1" dirty="0" smtClean="0">
                <a:solidFill>
                  <a:srgbClr val="FF0000"/>
                </a:solidFill>
              </a:rPr>
              <a:t>patterns in input data</a:t>
            </a:r>
            <a:r>
              <a:rPr lang="en-US" sz="1600" dirty="0" smtClean="0"/>
              <a:t>, such as edges or textures, forming feature maps.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 smtClean="0"/>
              <a:t>Pooling</a:t>
            </a:r>
            <a:r>
              <a:rPr lang="en-US" sz="1600" dirty="0" smtClean="0"/>
              <a:t> layers </a:t>
            </a:r>
            <a:r>
              <a:rPr lang="en-US" sz="1600" b="1" dirty="0" smtClean="0"/>
              <a:t>reduce feature map dimensions </a:t>
            </a:r>
            <a:r>
              <a:rPr lang="en-US" sz="1600" dirty="0" smtClean="0"/>
              <a:t>while retaining crucial information using operations like max pooling (selecting maximum values) or average pooling (calculating averages).</a:t>
            </a:r>
            <a:endParaRPr lang="en-US" sz="1600" b="1" dirty="0" smtClean="0"/>
          </a:p>
        </p:txBody>
      </p:sp>
    </p:spTree>
    <p:extLst>
      <p:ext uri="{BB962C8B-B14F-4D97-AF65-F5344CB8AC3E}">
        <p14:creationId xmlns:p14="http://schemas.microsoft.com/office/powerpoint/2010/main" val="3824751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7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46</a:t>
            </a:fld>
            <a:endParaRPr/>
          </a:p>
        </p:txBody>
      </p:sp>
      <p:sp>
        <p:nvSpPr>
          <p:cNvPr id="174" name="Google Shape;174;p17"/>
          <p:cNvSpPr txBox="1"/>
          <p:nvPr/>
        </p:nvSpPr>
        <p:spPr>
          <a:xfrm>
            <a:off x="343375" y="300450"/>
            <a:ext cx="42993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 smtClean="0">
                <a:latin typeface="Calibri"/>
                <a:ea typeface="Calibri"/>
                <a:cs typeface="Calibri"/>
                <a:sym typeface="Calibri"/>
              </a:rPr>
              <a:t> T</a:t>
            </a:r>
            <a:r>
              <a:rPr lang="en-US" sz="1600" b="1" dirty="0" smtClean="0">
                <a:latin typeface="Calibri"/>
                <a:ea typeface="Calibri"/>
                <a:cs typeface="Calibri"/>
                <a:sym typeface="Calibri"/>
              </a:rPr>
              <a:t>o</a:t>
            </a:r>
            <a:r>
              <a:rPr lang="en" sz="1600" b="1" dirty="0" smtClean="0">
                <a:latin typeface="Calibri"/>
                <a:ea typeface="Calibri"/>
                <a:cs typeface="Calibri"/>
                <a:sym typeface="Calibri"/>
              </a:rPr>
              <a:t>p CNN Models </a:t>
            </a:r>
            <a:endParaRPr sz="16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51162" y="2655366"/>
            <a:ext cx="60890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https://datagen.tech/guides/computer-vision/cnn-convolutional-neural-network/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51162" y="731550"/>
            <a:ext cx="508461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i="1" u="sng" dirty="0" smtClean="0"/>
              <a:t>VGG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i="1" u="sng" dirty="0" err="1"/>
              <a:t>AlexNet</a:t>
            </a:r>
            <a:endParaRPr lang="en-US" sz="1800" i="1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i="1" u="sng" dirty="0" err="1" smtClean="0"/>
              <a:t>ResNet</a:t>
            </a:r>
            <a:endParaRPr lang="en-US" sz="1800" i="1" u="sng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i="1" u="sng" dirty="0" err="1"/>
              <a:t>GoogLeNet</a:t>
            </a:r>
            <a:endParaRPr lang="en-US" sz="1800" i="1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i="1" u="sng" dirty="0" err="1"/>
              <a:t>MobileNet</a:t>
            </a:r>
            <a:endParaRPr lang="en-US" sz="1800" i="1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i="1" u="sng" dirty="0" smtClean="0"/>
              <a:t>R-CNN and Fast R-CNN, Faster R-CNN </a:t>
            </a:r>
            <a:endParaRPr lang="en-US" sz="1800" i="1" u="sng" dirty="0"/>
          </a:p>
        </p:txBody>
      </p:sp>
    </p:spTree>
    <p:extLst>
      <p:ext uri="{BB962C8B-B14F-4D97-AF65-F5344CB8AC3E}">
        <p14:creationId xmlns:p14="http://schemas.microsoft.com/office/powerpoint/2010/main" val="1257392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2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47</a:t>
            </a:fld>
            <a:endParaRPr/>
          </a:p>
        </p:txBody>
      </p:sp>
      <p:sp>
        <p:nvSpPr>
          <p:cNvPr id="329" name="Google Shape;329;p32"/>
          <p:cNvSpPr txBox="1"/>
          <p:nvPr/>
        </p:nvSpPr>
        <p:spPr>
          <a:xfrm>
            <a:off x="343375" y="300450"/>
            <a:ext cx="4299300" cy="523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 smtClean="0">
                <a:latin typeface="Calibri"/>
                <a:ea typeface="Calibri"/>
                <a:cs typeface="Calibri"/>
                <a:sym typeface="Calibri"/>
              </a:rPr>
              <a:t>Visualization </a:t>
            </a:r>
            <a:endParaRPr sz="22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493025" y="485086"/>
            <a:ext cx="374173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https://poloclub.github.io/cnn-explainer/</a:t>
            </a:r>
          </a:p>
        </p:txBody>
      </p:sp>
      <p:sp>
        <p:nvSpPr>
          <p:cNvPr id="6" name="AutoShape 6" descr="data:image/png;base64,iVBORw0KGgoAAAANSUhEUgAAAZUAAAGTCAYAAADgAo8mAAAAOXRFWHRTb2Z0d2FyZQBNYXRwbG90bGliIHZlcnNpb24zLjcuMSwgaHR0cHM6Ly9tYXRwbG90bGliLm9yZy/bCgiHAAAACXBIWXMAAA9hAAAPYQGoP6dpAAAWIElEQVR4nO3d32vc97kn8GdGP76SbVn+Xce1Yp+0kJZNHThhWRYOuGmhtOR66U0KKaHkTwgqLMX0QtfxTSFXvQzk9twkV23PlixL2Isemj3JHteO5aiN88sjxRqNpJnZiyQq7LGckZ4nsuS8XjBgmc/3mUff+c689Z1fT2s4HA4DAAq0H3QDADw8hAoAZYQKAGWECgBlhAoAZYQKAGWECgBlhAoAZcb34koGg0EsLS3FzMxMtFqtvbhKAIoMh8NYWVmJc+fORbt9/3ORPQmVpaWlmJub24urAuArsri4GOfPn7/vmj0JlZmZmYiI+N5/++8xNjG1F1fJHhkUHEG947mz19Vv9tM9TH/zbrrGYyc+StdotwbpGn/79Ghq+4/fOpXu4cSf89/+dGSxl64x1ttM19g8NJGusX40d0dZPzqW7mGYuJv1N9biX1/99dZj+f3sSah88ZTX2MRUjE0KlYdJq+AIGmtyodKezofK2KH8g8/E4cl0jYpQGRs2uR6m8vfRscl8qIyP558qH9vM364xng+VwUTujtKffLCh8oVRXr7wQj0AZYQKAGWECgBlhAoAZXb86tGrr74aZ8+ejWvXrsVzzz13zzW9Xi96vb+/c2N5eXnXDQJwcOz4TOXkyZOxsbERjz766LZrFhYWYnZ2duviMyoAXw87DpX33nsvxsbG4ubNm9uumZ+fj06ns3VZXFxMNQnAwbDjp79+9rOfRUTE5cuXt13TNE00Te698gAcPF6oB6CMUAGgjFABoIxQAaCMUAGgzJ58SzFfgYJvHC352voT+Ubuns99y/Dxf/gk3cN/Obv9W+RHdb7J9/F/V8+ka7zf/vKvJ7+f/nT+m5J7s/lv1Z06kj9Ax9by31Lc7uW/BXsy+fnvwUT+frY5tfsaw/7o3zrtTAWAMkIFgDJCBYAyQgWAMkIFgDJCBYAyQgWAMkIFgDJCBYAyQgWAMkIFgDJCBYAyQgWAMkIFgDJCBYAyQgWAMoZ0HVAbh/NDe9ZO5vtYO5cfgvSNRz9ObX/5kX9P9/DU4evpGofbvXSNd9dOpGsMhrljYzg5+kCm7WwcSZeI4Xj+GG+t54/PsfV0iWiv5/5+n2jyQ88GY7uvMdjBbnSmAkAZoQJAGaECQBmhAkAZoQJAGaECQBmhAkAZoQJAGaECQBmhAkAZoQJAGaECQBmhAkAZoQJAGaECQJkdz1P53e9+F+Pj43Hjxo149tln77mm1+tFr/f32RLLy8u77/AhNCiYYtM7lq+x9s2NdI25ix+ma/znU++mtv+H5oN0D0fba+ka68P8zItufyLfx2ayj1Z+nspgMl0i+k1+nspwMn9na6/mB6q0urka44fyO3Tj8O7PIdqbox8TO76W7373u9Hv92NiYvuDf2FhIWZnZ7cuc3NzO70aAA6gHYfKb3/724j47OxjMBjcc838/Hx0Op2ty+LiYqpJAA6GHZ8bvvjiixERcfny5W3XNE0TTdPsvisADiQv1ANQRqgAUEaoAFBGqABQRqgAUEaoAFBGqABQRqgAUEaoAFBGqABQRqgAUEaoAFBGqABQpmBc1NdLyYCtE/nhQ925zXSNigFb//XM9XSN2bFuavubvZPpHj7ePJKusVowmermyol0jbvd3DeEtw/lj63uufwxvrxa8fB0KF3h8M18F2MfJ4d0LeeHyI3PJPbnxr3HnNyLMxUAyggVAMoIFQDKCBUAyggVAMoIFQDKCBUAyggVAMoIFQDKCBUAyggVAMoIFQDKCBUAyggVAMoIFQDKCBUAynzthnQNx3Lbb8wUDNg6O/rAm+2cnvskXeOfzlxL17g4lR/09dbqudT2/9b5RrqHT9dzg60iIu728kO67nyQHxYWg9wxOnPm03QLM6c76RpLk/mBZYOJ/G0y3p1K1zh0ZzW1fftO/jaZOLb736O1OfrgNmcqAJQRKgCUESoAlBEqAJQRKgCUESoAlBEqAJTZ8edUXn755Xj88cfj+vXr8dxzz91zTa/Xi16vt/Xz8vLyrhsE4ODY8ZnK6dOn48aNG/Hoo49uu2ZhYSFmZ2e3LnNzc6kmATgYdhwqU1NTcfHixbh58+a2a+bn56PT6WxdFhcXU00CcDDs+Omvn/zkJxERcfny5W3XNE0TTZP/2gsADhYv1ANQRqgAUEaoAFBGqABQRqgAUOZgDenKz8eKjSO5Iqtnh+kemosr6RrfOfF+usZEu5+u8fbq2XSNNz/Y/jNPo1h6/1i6h2EvOb0tIlob+b/RJu/ka2QH0U19c/SBTNt56lT+YwTHp7rpGn9ez39G7vB7+YfJQ+O5G2X40d10D2Orx3Z//X1DugB4AIQKAGWECgBlhAoAZYQKAGWECgBlhAoAZYQKAGWECgBlhAoAZYQKAGWECgBlhAoAZYQKAGWECgBlhAoAZQ7UkK5BQbe948kezq+le5g7fiddoykYsHV99WS6xs2VE+ka772b62Pi4/yB0RqkS0QU1Jj4ND+JbjCR2352Kn+M/9PRd9I1njycH/T115WZdI3esVPpGoMmd6O01jfSPbTWdz98rdUf/fHGmQoAZYQKAGWECgBlhAoAZYQKAGWECgBlhAoAZYQKAGWECgBlhAoAZYQKAGWECgBlhAoAZYQKAGWECgBldjyI4o9//GP84Q9/iLm5uXj22WfvuabX60Wv19v6eXl5efcdAnBg7DhUHnnkkfjBD34QN27c2HbNwsJCXLlyJdPXPW0cyQ8wWntk94NqIiIeO/tRuoe5w3fSNbr95CSmiLi5kpxYFhGL7+UHfU3fyv0uEyvpFiLyh1b0m4I2hgU1kvPbmrHcfSQi4uLEh+kaJ5vely/6Eq8d/0/pGn8+kh/SFWO5A2zY7aZbaK/tftBXqz/6tjt++uudd96Js2fPxvLycgwG9x51Nz8/H51OZ+uyuJif4AbA/rfjM5Uf//jHERHxi1/8Yts1TdNE0xT82QbAgeKFegDKCBUAyggVAMoIFQDKCBUAyggVAMoIFQDKCBUAyggVAMoIFQDKCBUAyggVAMoIFQDK7PhbijMGkxGtyd1v3zuRHzZx7JHcwLDvHV9K91Dhxqcn0jUWb+VnoRy6lrhBP3d4KXe7jnfzx8V6waye9nTBUJYCg+S9uruZn9UzlR3qEhHfmjiSrnGquZuuMcjvjrThZn7GTWtj9zVag9G3daYCQBmhAkAZoQJAGaECQBmhAkAZoQJAGaECQBmhAkAZoQJAGaECQBmhAkAZoQJAGaECQBmhAkAZoQJAGaECQJm9HdI1HtFKXOP68UG6h3889X5q+0ebj9M93OzlB2zd+vhYusbUYn7A1sy7+dvk0Ae5AUT9Jv+30WAiX6Odn0sVg7F8jeGhBz8s7HArP1SqN9xI17izPp2u0c63Ea313P4YtvK36XB89wfXsD/6ts5UACgjVAAoI1QAKCNUACgjVAAoI1QAKCNUACgz8qdGrl69GsPhMH7605/GW2+9Fd1uN5555pl7ru31etHr9bZ+Xl5ezncKwL438pnKiRMn4umnn45r165FRMT09PYfKlpYWIjZ2dmty9zcXL5TAPa9kUPl7t278dprr8X58+djOBxGt9vddu38/Hx0Op2ty+LiYkmzAOxvIz/99cILL2z9+8KFC/dd2zRNNE2z+64AOJC8UA9AGaECQBmhAkAZoQJAGaECQJk9HtLVitZEYtjMbH5azhMzS6ntz018ku7hfy8/mq6x9kF++NCpm8N0jaN/2f6t5aNqDXN9bJ6dSvcwbD/4wVYREf0m38faqdz23z76QbqHCm9v5Kee/aVzMl1jciVdIlq93JCu9pEj6R6Gh3b/jtzhDm4KZyoAlBEqAJQRKgCUESoAlBEqAJQRKgCUESoAlBEqAJQRKgCUESoAlBEqAJQRKgCUESoAlBEqAJQRKgCUESoAlNnjIV0RrcQ1Hp5ZS/fwWHM7tX2/IIf/uno0XWP6r/mbbvYv+f05ceujdI3+mdnc9pP526S/+/lFWzYOFQzYOp0fnLb+SG6YXdPODZSKiPjd6rfTNf519Xy6xvvvnkjX+MYng3SNGMsdo+1T+d9jfWb3B/nm5ujHpTMVAMoIFQDKCBUAyggVAMoIFQDKCBUAyggVAMoIFQDKCBUAyggVAMoIFQDKCBUAyggVAMoIFQDKCBUAyow8lOOll16K48ePxw9/+MP405/+FGfOnImnnnrqnmt7vV70er2tn5eXl/OdArDvjRwqTz75ZLTb7Zieno5Tp07Fxsb2g4AWFhbiypUr/+H/h+OfXXbr+KHu7jf+3GOTuSFd/9Z7JN3D7ZUj6RrNx+kSMXn703SNYTd/mwwncgOIekfzw7G6pwoGbJ0pGOZ0uvfla77E9FRuSNe/r5xO9/B/OmfTNa6/fzJdY/pWfpjd+Fo/XaN/JDcFrnU4P0Vu48ju98Xmxujbjvz017Vr1+I3v/lNbG5uxvT0dNy6dWvbtfPz89HpdLYui4uLIzcEwME1cvw8//zz8fzzz0dExJkzZ+KJJ57Ydm3TNNE0BfNZAThQvFAPQBmhAkAZoQJAGaECQBmhAkAZoQJAGaECQBmhAkAZoQJAGaECQBmhAkAZoQJAGaECQJn8sIEdGIxFtMZ2v/2ZQyvpHs6N5eZVfDye72FyfDNdo2ByRwwnC27+c/nZG8uPHUpt3/l2uoXYPL2erjF1ND8Lpd3O37Jrq5Op7d++9Y10D4O7E+kaze3Eg8Xnpj8Ypmu0+/ka/UO5/TGYzP/9v3Fk9zU2N0bf1pkKAGWECgBlhAoAZYQKAGWECgBlhAoAZYQKAGWECgBlhAoAZYQKAGWECgBlhAoAZYQKAGWECgBlhAoAZYQKAGX2dEjXcOyzy24dGs8PUppp5wb/XBj/JN3DpdN/Tdf4l4sn0zUmV2bTNVqD/ACjzrdzf9v0z+aHY01MbaRrrPfyd6fBar7G+J1cjXZ+V8T4p610jeZO/tia/DRfo5WfqRf9qdzjzsbh/N//m1O7r9FvG9IFwAMgVAAoI1QAKCNUACgjVAAoI1QAKCNUACgz8hvar169Gp1OJ375y1/G73//++h2u/HMM8/cc22v14te7++fHVheXs53CsC+N/KZyqVLl+LYsWMxGAwiImJ6enrbtQsLCzE7O7t1mZuby3cKwL43cqi8/fbbcefOnVhaWorhcBjdbnfbtfPz89HpdLYui4uLJc0CsL+N/PTXCy+8sPXvCxcu3Hdt0zTRNM3uuwLgQPJCPQBlhAoAZYQKAGWECgBlhAoAZfZ0SFer/9llt5bXt/9szKhWBokGIuJYQQz/48zNdI3/efFiusad9SPpGu1efof0jg9S2w8LethYnUrXGFvN99HczdcY3/7d/iOpGNI1luwhomZI10Q3d2xV2TiSu103DuWPi0FiTthgB7vRmQoAZYQKAGWECgBlhAoAZYQKAGWECgBlhAoAZYQKAGWECgBlhAoAZYQKAGWECgBlhAoAZYQKAGWECgBlhAoAZfZ0SFd7I6KdiLF37xxP9/A/unOp7b/XLKV7eKx5P13jyXPvpWv8r+7FdI327cl0jfFuK9dDJ38Yt9dzPUREjK2nS0Tk51JFezO3/dhavonJ5X0yYKtgf24WDMjamM4dX8PEgK0vtBK7s7WD/ehMBYAyQgWAMkIFgDJCBYAyQgWAMkIFgDJCBYAyQgWAMkIFgDJCBYAyQgWAMkIFgDJCBYAyQgWAMkIFgDIjD6K4evVqRET86Ec/iuvXr8eZM2fiqaeeuufaXq8XvV5v6+fl5eVkmwAcBCOHyqVLl2JlZSW+853vxMrKSmxsbGy7dmFhIa5cufIf/r+9GdFODJvp3Dm0+40/988fPZna/t2ZU+kePtw4kq6xuHIsXWPYzU/+GVsrGG6VrDG2lm6hxE4GGW1bo5+vMb6aa6QpGLA1vpYfsNVKDhuLiOhP5Y/PzYIaw+RzQhXHRcpXMaTr+vXrcePGjbh9+3ZMT0/HrVu3tl07Pz8fnU5n67K4uDh6RwAcWCOfqfz85z/f+veZM2fiiSee2HZt0zTRNE2uMwAOHC/UA1BGqABQRqgAUEaoAFBGqABQRqgAUEaoAFBGqABQRqgAUEaoAFBGqABQRqgAUEaoAFBGqABQZuSvvq/Q7n82qGvXOhPpHt755HRq+83stJ2I2Bzka6z2JtM1Yvjghw9VaOXnQZVobz+3bmRj6/kBWRPJIV3tzXwPg/H8sTWoGLDV7I9jfL8co3thHzwkAPCwECoAlBEqAJQRKgCUESoAlBEqAJQRKgCUESoAlBEqAJQRKgCUESoAlBEqAJQRKgCUESoAlBEqAJTZ23kqG8Not3Y/q2FiOZ+BH344k9o+0/8XpsYzQ2U+MyiYhRKT+SEP/en8bZLdpa1+fl+M9dIlor2RPzbG1vJ9RLKNkhkkY/tjjknF3aTgLv+14kwFgDJCBYAyQgWAMkIFgDJCBYAyQgWAMkIFgDIjf07l9ddfjzfeeCNeeOGFeOutt6Lb7cYzzzxzz7W9Xi96vb+/8X95eTnfKQD73sih8vjjj0fTNHHt2rWIiJient527cLCQly5ciXfHQAHyshPf73yyivx5ptvxvnz52M4HEa329127fz8fHQ6na3L4uJiSbMA7G8jn6m8+OKLW/++cOHCfdc2TRNN0+y+KwAOJC/UA1BGqABQRqgAUEaoAFBGqABQZk+HdLX6n112a2IlP3Gn/8FkavsP2rkhXxERU4fW0zVaBcOHxprEjfG5iiFdw95YavtWftZYyXCs8e3fZT+yit8lOyBrvwzHqlCxP9kZZyoAlBEqAJQRKgCUESoAlBEqAJQRKgCUESoAlBEqAJQRKgCUESoAlBEqAJQRKgCUESoAlBEqAJQRKgCU2ZN5KsPhMCIi+uu5oRX9Xn5Iw2AtN2BhuNpL99CPjXSNinkqg25+2MSgm5/JMljLzVOpOC7a+RE30V4fpmuUzP9I7g7zVPj/9Tc+e+z+4rH8flrDUVYl3bp1K+bm5r7qqwHgK7S4uBjnz5+/75o9CZXBYBBLS0sxMzMTrXv8ib28vBxzc3OxuLgYR48e/arbeejZn7Xsz1r2Z6292J/D4TBWVlbi3Llz0W7f/1R2T57+arfbX5puERFHjx51kBWyP2vZn7Xsz1pf9f6cnZ0daZ0X6gEoI1QAKLMvQqVpmvjVr34VTdM86FYeCvZnLfuzlv1Za7/tzz15oR6Ar4d9caYCwMNBqABQRqgAUGZfhMqrr74ab7zxxoNu46Hx8ssvx+3btx90Gw+Nq1evxksvvRR/+9vfHnQrD4WrV6/Gr3/96+j381/xQ8Trr78eV65c2TfH574IlZMnT0a3233QbTw0Tp8+Hb1e/jvK+MyJEyfi6aefjmvXrj3oVh4Kly5dimPHjsVg4Iu5Kjz++OPx/e9/f98cn/siVD766KOYnp5+0G08NI4dOxZLS0sPuo2Hxt27d+O1116Lb33rWw+6lYfC22+/HXfu3IlOp/OgW3kovPLKK/Hmm2/um+PTW4oBKLMvzlQAeDgIFQDKCBUAyggVAMoIFQDKCBUAyggVAMoIFQDKCBUAyggVAMr8P9Uq7uv+piv8AAAAAElFTkSuQmCC"/>
          <p:cNvSpPr>
            <a:spLocks noChangeAspect="1" noChangeArrowheads="1"/>
          </p:cNvSpPr>
          <p:nvPr/>
        </p:nvSpPr>
        <p:spPr bwMode="auto">
          <a:xfrm>
            <a:off x="1485611" y="2280083"/>
            <a:ext cx="1777134" cy="1777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472" y="823640"/>
            <a:ext cx="1944277" cy="192543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3025" y="843871"/>
            <a:ext cx="1916660" cy="190520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21156" y="824788"/>
            <a:ext cx="1928130" cy="194337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73092" y="805809"/>
            <a:ext cx="1969247" cy="193865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3472" y="2828141"/>
            <a:ext cx="1958604" cy="195860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18399" y="2867797"/>
            <a:ext cx="1891286" cy="1872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310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/>
          <p:nvPr/>
        </p:nvSpPr>
        <p:spPr>
          <a:xfrm>
            <a:off x="379150" y="372000"/>
            <a:ext cx="3061800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0" lvl="0" algn="l" rtl="0">
              <a:spcBef>
                <a:spcPts val="0"/>
              </a:spcBef>
              <a:spcAft>
                <a:spcPts val="0"/>
              </a:spcAft>
              <a:buSzPts val="1600"/>
            </a:pPr>
            <a:r>
              <a:rPr lang="en" sz="2800" b="1" dirty="0" smtClean="0">
                <a:latin typeface="Calibri"/>
                <a:ea typeface="Calibri"/>
                <a:cs typeface="Calibri"/>
                <a:sym typeface="Calibri"/>
              </a:rPr>
              <a:t>Problem </a:t>
            </a:r>
            <a:endParaRPr sz="28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1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2249040" y="635965"/>
            <a:ext cx="37060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Abstraction </a:t>
            </a:r>
            <a:endParaRPr lang="en-US" sz="2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2086" y="1997334"/>
            <a:ext cx="2428461" cy="182134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9056" y="1997334"/>
            <a:ext cx="2428461" cy="182134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946" y="1369618"/>
            <a:ext cx="3733963" cy="306645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644662" y="1118457"/>
            <a:ext cx="51626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Dog Cat Image Classification 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200010" y="4632746"/>
            <a:ext cx="6904899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/>
              <a:t>https://www.kaggle.com/c/dogs-vs-cats/data?fbclid=IwAR217O7VxOFWE6Eb5bqiQCe1CrOQ9-Q4sgX_8RcxRUmpHmfyzzdsxhTI7wY</a:t>
            </a:r>
          </a:p>
        </p:txBody>
      </p:sp>
    </p:spTree>
    <p:extLst>
      <p:ext uri="{BB962C8B-B14F-4D97-AF65-F5344CB8AC3E}">
        <p14:creationId xmlns:p14="http://schemas.microsoft.com/office/powerpoint/2010/main" val="3514133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/>
          <p:nvPr/>
        </p:nvSpPr>
        <p:spPr>
          <a:xfrm>
            <a:off x="379150" y="372000"/>
            <a:ext cx="3061800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0" lvl="0" algn="l" rtl="0">
              <a:spcBef>
                <a:spcPts val="0"/>
              </a:spcBef>
              <a:spcAft>
                <a:spcPts val="0"/>
              </a:spcAft>
              <a:buSzPts val="1600"/>
            </a:pPr>
            <a:r>
              <a:rPr lang="en" sz="2800" b="1" dirty="0" smtClean="0">
                <a:latin typeface="Calibri"/>
                <a:ea typeface="Calibri"/>
                <a:cs typeface="Calibri"/>
                <a:sym typeface="Calibri"/>
              </a:rPr>
              <a:t>Problem </a:t>
            </a:r>
            <a:endParaRPr sz="28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1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2718954" y="869292"/>
            <a:ext cx="37060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Dashboard </a:t>
            </a:r>
            <a:endParaRPr lang="en-U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9502" y="1269402"/>
            <a:ext cx="4677032" cy="350777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804554" y="1397392"/>
            <a:ext cx="55348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Accuracy</a:t>
            </a:r>
            <a:r>
              <a:rPr lang="en-US" dirty="0" smtClean="0"/>
              <a:t> on test set of models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3444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/>
          <p:nvPr/>
        </p:nvSpPr>
        <p:spPr>
          <a:xfrm>
            <a:off x="360243" y="313788"/>
            <a:ext cx="3061800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0" lvl="0" algn="l" rtl="0">
              <a:spcBef>
                <a:spcPts val="0"/>
              </a:spcBef>
              <a:spcAft>
                <a:spcPts val="0"/>
              </a:spcAft>
              <a:buSzPts val="1600"/>
            </a:pPr>
            <a:r>
              <a:rPr lang="en" sz="2800" b="1" dirty="0" smtClean="0">
                <a:latin typeface="Calibri"/>
                <a:ea typeface="Calibri"/>
                <a:cs typeface="Calibri"/>
                <a:sym typeface="Calibri"/>
              </a:rPr>
              <a:t>Problem</a:t>
            </a:r>
            <a:r>
              <a:rPr lang="en" sz="1600" b="1" dirty="0" smtClean="0">
                <a:latin typeface="Calibri"/>
                <a:ea typeface="Calibri"/>
                <a:cs typeface="Calibri"/>
                <a:sym typeface="Calibri"/>
              </a:rPr>
              <a:t> </a:t>
            </a:r>
            <a:endParaRPr sz="16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1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2718955" y="433768"/>
            <a:ext cx="37060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The limitation of these models </a:t>
            </a:r>
            <a:endParaRPr lang="en-U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8929" y="735692"/>
            <a:ext cx="5050799" cy="4128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83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/>
          <p:nvPr/>
        </p:nvSpPr>
        <p:spPr>
          <a:xfrm>
            <a:off x="379150" y="372000"/>
            <a:ext cx="3061800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0" lvl="0" algn="l" rtl="0">
              <a:spcBef>
                <a:spcPts val="0"/>
              </a:spcBef>
              <a:spcAft>
                <a:spcPts val="0"/>
              </a:spcAft>
              <a:buSzPts val="1600"/>
            </a:pPr>
            <a:r>
              <a:rPr lang="en" sz="2800" b="1" dirty="0" smtClean="0">
                <a:latin typeface="Calibri"/>
                <a:ea typeface="Calibri"/>
                <a:cs typeface="Calibri"/>
                <a:sym typeface="Calibri"/>
              </a:rPr>
              <a:t>Solving</a:t>
            </a:r>
            <a:r>
              <a:rPr lang="en" sz="1600" b="1" dirty="0" smtClean="0">
                <a:latin typeface="Calibri"/>
                <a:ea typeface="Calibri"/>
                <a:cs typeface="Calibri"/>
                <a:sym typeface="Calibri"/>
              </a:rPr>
              <a:t> </a:t>
            </a:r>
            <a:endParaRPr sz="16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1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2718955" y="433768"/>
            <a:ext cx="37060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The </a:t>
            </a:r>
            <a:r>
              <a:rPr lang="en-US" sz="2000" dirty="0"/>
              <a:t>approach</a:t>
            </a:r>
            <a:r>
              <a:rPr lang="en-US" sz="2000" dirty="0" smtClean="0"/>
              <a:t> </a:t>
            </a:r>
            <a:endParaRPr lang="en-U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213" y="1008644"/>
            <a:ext cx="8115574" cy="3126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380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/>
          <p:nvPr/>
        </p:nvSpPr>
        <p:spPr>
          <a:xfrm>
            <a:off x="308267" y="293233"/>
            <a:ext cx="3061800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0" lvl="0" algn="l" rtl="0">
              <a:spcBef>
                <a:spcPts val="0"/>
              </a:spcBef>
              <a:spcAft>
                <a:spcPts val="0"/>
              </a:spcAft>
              <a:buSzPts val="1600"/>
            </a:pPr>
            <a:r>
              <a:rPr lang="en" sz="2800" b="1" dirty="0" smtClean="0">
                <a:latin typeface="Calibri"/>
                <a:ea typeface="Calibri"/>
                <a:cs typeface="Calibri"/>
                <a:sym typeface="Calibri"/>
              </a:rPr>
              <a:t>Solving</a:t>
            </a:r>
            <a:r>
              <a:rPr lang="en" sz="1600" b="1" dirty="0" smtClean="0">
                <a:latin typeface="Calibri"/>
                <a:ea typeface="Calibri"/>
                <a:cs typeface="Calibri"/>
                <a:sym typeface="Calibri"/>
              </a:rPr>
              <a:t> </a:t>
            </a:r>
            <a:endParaRPr sz="16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1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2718955" y="433768"/>
            <a:ext cx="37060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Convolution operator </a:t>
            </a:r>
            <a:endParaRPr lang="en-U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7825" y="1014412"/>
            <a:ext cx="5848350" cy="3114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100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5002</TotalTime>
  <Words>1143</Words>
  <Application>Microsoft Office PowerPoint</Application>
  <PresentationFormat>On-screen Show (16:9)</PresentationFormat>
  <Paragraphs>214</Paragraphs>
  <Slides>47</Slides>
  <Notes>43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6" baseType="lpstr">
      <vt:lpstr>Nunito</vt:lpstr>
      <vt:lpstr>Calibri</vt:lpstr>
      <vt:lpstr>Times New Roman</vt:lpstr>
      <vt:lpstr>Wingdings</vt:lpstr>
      <vt:lpstr>Arial</vt:lpstr>
      <vt:lpstr>Hammersmith One</vt:lpstr>
      <vt:lpstr>Cambria Math</vt:lpstr>
      <vt:lpstr>Bauhaus 93</vt:lpstr>
      <vt:lpstr>Shift</vt:lpstr>
      <vt:lpstr>Backpropagation in CNNs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Backpropagetion in CNNs</dc:title>
  <dc:creator>Admin</dc:creator>
  <cp:lastModifiedBy>Admin</cp:lastModifiedBy>
  <cp:revision>92</cp:revision>
  <dcterms:modified xsi:type="dcterms:W3CDTF">2023-12-27T08:55:15Z</dcterms:modified>
</cp:coreProperties>
</file>